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0" r:id="rId3"/>
    <p:sldId id="314" r:id="rId4"/>
    <p:sldId id="315" r:id="rId5"/>
    <p:sldId id="316" r:id="rId6"/>
    <p:sldId id="302" r:id="rId7"/>
    <p:sldId id="305" r:id="rId8"/>
    <p:sldId id="296" r:id="rId9"/>
    <p:sldId id="311" r:id="rId10"/>
    <p:sldId id="312" r:id="rId11"/>
    <p:sldId id="317" r:id="rId1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sskampf" initials="M" lastIdx="2" clrIdx="0"/>
  <p:cmAuthor id="1" name="Irma Löffler" initials="I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1936"/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8" d="100"/>
          <a:sy n="88" d="100"/>
        </p:scale>
        <p:origin x="-113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5" d="100"/>
          <a:sy n="125" d="100"/>
        </p:scale>
        <p:origin x="-493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F806C-394F-4B40-B17E-7FEBBE2B262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5B469-4E33-4258-AA60-D74381A57F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85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4A5FE-A65E-40ED-B5B8-FF6836E96362}" type="datetimeFigureOut">
              <a:rPr lang="de-DE" smtClean="0"/>
              <a:pPr/>
              <a:t>14.06.2018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16AEF-EFD3-48B5-8F57-076B3E058B8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964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16AEF-EFD3-48B5-8F57-076B3E058B85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Prozessmodell</a:t>
            </a:r>
            <a:r>
              <a:rPr lang="de-DE" baseline="0" dirty="0" smtClean="0"/>
              <a:t> </a:t>
            </a:r>
            <a:r>
              <a:rPr lang="de-DE" dirty="0" smtClean="0"/>
              <a:t>zum</a:t>
            </a:r>
            <a:r>
              <a:rPr lang="de-DE" baseline="0" dirty="0" smtClean="0"/>
              <a:t> Aussonderungskonzept, Stand: 18.12.2015</a:t>
            </a:r>
          </a:p>
          <a:p>
            <a:r>
              <a:rPr lang="de-DE" baseline="0" dirty="0" smtClean="0"/>
              <a:t>(Eingearbeitet wurden Anmerkungen und Korrekturen von Frau Brahm, Frau Löffler, Herrn Pawelletz und Herrn Straßenburg!)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17C-8E1F-4570-A979-4E95E2973828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135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Prozessmodell</a:t>
            </a:r>
            <a:r>
              <a:rPr lang="de-DE" baseline="0" dirty="0" smtClean="0"/>
              <a:t> </a:t>
            </a:r>
            <a:r>
              <a:rPr lang="de-DE" dirty="0" smtClean="0"/>
              <a:t>zum</a:t>
            </a:r>
            <a:r>
              <a:rPr lang="de-DE" baseline="0" dirty="0" smtClean="0"/>
              <a:t> Aussonderungskonzept, Stand: 18.12.2015</a:t>
            </a:r>
          </a:p>
          <a:p>
            <a:r>
              <a:rPr lang="de-DE" baseline="0" dirty="0" smtClean="0"/>
              <a:t>(Eingearbeitet wurden Anmerkungen und Korrekturen von Frau Brahm, Frau Löffler, Herrn Pawelletz und Herrn Straßenburg!)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17C-8E1F-4570-A979-4E95E2973828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135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Prozessmodell</a:t>
            </a:r>
            <a:r>
              <a:rPr lang="de-DE" baseline="0" dirty="0" smtClean="0"/>
              <a:t> </a:t>
            </a:r>
            <a:r>
              <a:rPr lang="de-DE" dirty="0" smtClean="0"/>
              <a:t>zum</a:t>
            </a:r>
            <a:r>
              <a:rPr lang="de-DE" baseline="0" dirty="0" smtClean="0"/>
              <a:t> Aussonderungskonzept, Stand: 18.12.2015</a:t>
            </a:r>
          </a:p>
          <a:p>
            <a:r>
              <a:rPr lang="de-DE" baseline="0" dirty="0" smtClean="0"/>
              <a:t>(Eingearbeitet wurden Anmerkungen und Korrekturen von Frau Brahm, Frau Löffler, Herrn Pawelletz und Herrn Straßenburg!)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17C-8E1F-4570-A979-4E95E2973828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13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pic>
        <p:nvPicPr>
          <p:cNvPr id="3076" name="Picture 4" descr="C:\Dokumente und Einstellungen\All Users\Dokumente\Landeshauptarchiv\Retzmann\902505\Logo_neu\RP_4c_MBWJK_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41" y="179388"/>
            <a:ext cx="21558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7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endParaRPr lang="de-DE" altLang="de-DE" dirty="0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endParaRPr lang="de-DE" altLang="de-DE" dirty="0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3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de-DE" altLang="de-DE" sz="900" dirty="0">
                <a:solidFill>
                  <a:srgbClr val="606060"/>
                </a:solidFill>
                <a:latin typeface="Arial" charset="0"/>
                <a:cs typeface="Arial" charset="0"/>
              </a:rPr>
              <a:t>Folie </a:t>
            </a:r>
            <a:fld id="{9002AF5F-52EE-468C-A09C-F3DAC56DE781}" type="slidenum"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pPr algn="r" eaLnBrk="0" hangingPunct="0"/>
              <a:t>‹Nr.›</a:t>
            </a:fld>
            <a:r>
              <a:rPr lang="de-DE" altLang="de-DE" sz="900" dirty="0">
                <a:solidFill>
                  <a:srgbClr val="60606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39554" y="6603124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49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2" y="438150"/>
            <a:ext cx="1943100" cy="5657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2" y="438150"/>
            <a:ext cx="5676900" cy="5657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42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0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lIns="56675" tIns="28337" rIns="56675" bIns="28337"/>
          <a:lstStyle/>
          <a:p>
            <a:fld id="{A897759E-1CAE-4D43-BAC3-390FF81D0CF5}" type="datetimeFigureOut">
              <a:rPr lang="de-DE" smtClean="0"/>
              <a:t>14.06.2018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1" y="6356353"/>
            <a:ext cx="2895600" cy="365125"/>
          </a:xfrm>
          <a:prstGeom prst="rect">
            <a:avLst/>
          </a:prstGeom>
        </p:spPr>
        <p:txBody>
          <a:bodyPr lIns="56675" tIns="28337" rIns="56675" bIns="28337"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lIns="56675" tIns="28337" rIns="56675" bIns="28337"/>
          <a:lstStyle/>
          <a:p>
            <a:fld id="{ADB31814-37F0-48FE-9721-5B65E8857D2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521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92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8015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26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19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5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453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7077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2" y="438152"/>
            <a:ext cx="5837239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Titelbereich</a:t>
            </a:r>
          </a:p>
        </p:txBody>
      </p:sp>
      <p:sp>
        <p:nvSpPr>
          <p:cNvPr id="1031" name="Inhaltsplatzhalter 2"/>
          <p:cNvSpPr>
            <a:spLocks/>
          </p:cNvSpPr>
          <p:nvPr/>
        </p:nvSpPr>
        <p:spPr bwMode="auto">
          <a:xfrm>
            <a:off x="685803" y="1879602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 dirty="0"/>
          </a:p>
        </p:txBody>
      </p:sp>
      <p:pic>
        <p:nvPicPr>
          <p:cNvPr id="1032" name="Picture 8" descr="C:\Dokumente und Einstellungen\All Users\Dokumente\Landeshauptarchiv\Retzmann\902505\Logo_neu\RP_4c_MBWJK_LA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41" y="179388"/>
            <a:ext cx="21558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endParaRPr lang="de-DE" altLang="de-DE" dirty="0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endParaRPr lang="de-DE" altLang="de-DE" dirty="0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6134101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3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de-DE" altLang="de-DE" sz="900" dirty="0">
                <a:solidFill>
                  <a:srgbClr val="606060"/>
                </a:solidFill>
                <a:latin typeface="Arial" charset="0"/>
                <a:cs typeface="Arial" charset="0"/>
              </a:rPr>
              <a:t>Folie </a:t>
            </a:r>
            <a:fld id="{E2F68F9F-E476-45E5-94A1-57ED35C730C9}" type="slidenum"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pPr algn="r" eaLnBrk="0" hangingPunct="0"/>
              <a:t>‹Nr.›</a:t>
            </a:fld>
            <a:r>
              <a:rPr lang="de-DE" altLang="de-DE" sz="900" dirty="0">
                <a:solidFill>
                  <a:srgbClr val="60606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8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762002" y="2133602"/>
            <a:ext cx="5837239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>
                <a:solidFill>
                  <a:srgbClr val="8F1936"/>
                </a:solidFill>
                <a:latin typeface="Arial" charset="0"/>
              </a:defRPr>
            </a:lvl1pPr>
            <a:lvl2pPr>
              <a:defRPr sz="3200">
                <a:solidFill>
                  <a:srgbClr val="8F1936"/>
                </a:solidFill>
                <a:latin typeface="Arial" charset="0"/>
              </a:defRPr>
            </a:lvl2pPr>
            <a:lvl3pPr>
              <a:defRPr sz="3200">
                <a:solidFill>
                  <a:srgbClr val="8F1936"/>
                </a:solidFill>
                <a:latin typeface="Arial" charset="0"/>
              </a:defRPr>
            </a:lvl3pPr>
            <a:lvl4pPr>
              <a:defRPr sz="3200">
                <a:solidFill>
                  <a:srgbClr val="8F1936"/>
                </a:solidFill>
                <a:latin typeface="Arial" charset="0"/>
              </a:defRPr>
            </a:lvl4pPr>
            <a:lvl5pPr>
              <a:defRPr sz="3200">
                <a:solidFill>
                  <a:srgbClr val="8F1936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9pPr>
          </a:lstStyle>
          <a:p>
            <a:endParaRPr lang="de-DE" alt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85800" y="2133600"/>
            <a:ext cx="8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60848"/>
            <a:ext cx="7772400" cy="2160240"/>
          </a:xfrm>
        </p:spPr>
        <p:txBody>
          <a:bodyPr/>
          <a:lstStyle/>
          <a:p>
            <a:r>
              <a:rPr lang="de-DE" sz="4000" dirty="0"/>
              <a:t>Anbietung und Aussonderung </a:t>
            </a: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4000" dirty="0" smtClean="0"/>
              <a:t>in </a:t>
            </a:r>
            <a:r>
              <a:rPr lang="de-DE" sz="4000" dirty="0"/>
              <a:t>Zeiten der </a:t>
            </a:r>
            <a:r>
              <a:rPr lang="de-DE" sz="4000" dirty="0" err="1"/>
              <a:t>eAkte</a:t>
            </a:r>
            <a:endParaRPr lang="de-DE" altLang="de-DE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584" y="4221088"/>
            <a:ext cx="6400800" cy="17526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sz="2400" dirty="0" smtClean="0">
                <a:ea typeface="Calibri"/>
              </a:rPr>
              <a:t>Ein </a:t>
            </a:r>
            <a:r>
              <a:rPr lang="de-DE" sz="2400" dirty="0">
                <a:ea typeface="Calibri"/>
              </a:rPr>
              <a:t>Überblick über Rahmenbedingungen, Abläufe und Prozesse</a:t>
            </a:r>
            <a:endParaRPr lang="de-DE" altLang="de-DE" sz="1600" dirty="0" smtClean="0"/>
          </a:p>
          <a:p>
            <a:pPr marL="0" indent="0" algn="r"/>
            <a:endParaRPr lang="de-DE" altLang="de-DE" sz="1600" dirty="0" smtClean="0"/>
          </a:p>
          <a:p>
            <a:pPr marL="0" indent="0"/>
            <a:endParaRPr lang="de-DE" altLang="de-DE" sz="1600" dirty="0" smtClean="0"/>
          </a:p>
          <a:p>
            <a:pPr marL="0" indent="0"/>
            <a:r>
              <a:rPr lang="de-DE" altLang="de-DE" sz="1600" dirty="0" smtClean="0"/>
              <a:t>Dr. Jörg Pawelletz, Landeshauptarchiv Koblenz</a:t>
            </a:r>
            <a:endParaRPr lang="de-DE" altLang="de-DE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220260" y="4841041"/>
            <a:ext cx="4155819" cy="1828319"/>
            <a:chOff x="324015" y="579715"/>
            <a:chExt cx="3025191" cy="2640908"/>
          </a:xfrm>
        </p:grpSpPr>
        <p:sp>
          <p:nvSpPr>
            <p:cNvPr id="25" name="Abgerundetes Rechteck 24"/>
            <p:cNvSpPr/>
            <p:nvPr/>
          </p:nvSpPr>
          <p:spPr>
            <a:xfrm>
              <a:off x="436059" y="964098"/>
              <a:ext cx="2913147" cy="225652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/>
            <a:lstStyle/>
            <a:p>
              <a:pPr marL="111564" indent="-111564">
                <a:spcAft>
                  <a:spcPts val="248"/>
                </a:spcAft>
                <a:buFont typeface="Arial" panose="020B0604020202020204" pitchFamily="34" charset="0"/>
                <a:buChar char="•"/>
              </a:pP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Protokolliertes 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Löschen aller angebotenen Unterlagen des Aussonderungslaufs</a:t>
              </a:r>
            </a:p>
            <a:p>
              <a:pPr marL="111564" indent="-111564"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Schlussverfügen des zum </a:t>
              </a: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Aussonderungslauf 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zugehörigen Vorgangs</a:t>
              </a:r>
            </a:p>
          </p:txBody>
        </p:sp>
        <p:sp>
          <p:nvSpPr>
            <p:cNvPr id="26" name="Abgerundetes Rechteck 25"/>
            <p:cNvSpPr/>
            <p:nvPr/>
          </p:nvSpPr>
          <p:spPr>
            <a:xfrm>
              <a:off x="324015" y="579715"/>
              <a:ext cx="2016794" cy="294772"/>
            </a:xfrm>
            <a:prstGeom prst="round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Löschung</a:t>
              </a:r>
            </a:p>
          </p:txBody>
        </p:sp>
      </p:grpSp>
      <p:sp>
        <p:nvSpPr>
          <p:cNvPr id="5" name="Abgerundetes Rechteck 4"/>
          <p:cNvSpPr/>
          <p:nvPr/>
        </p:nvSpPr>
        <p:spPr>
          <a:xfrm>
            <a:off x="76961" y="40815"/>
            <a:ext cx="4155819" cy="285702"/>
          </a:xfrm>
          <a:prstGeom prst="roundRect">
            <a:avLst/>
          </a:prstGeom>
          <a:solidFill>
            <a:srgbClr val="C0C0C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Schriftgutverwaltende Stelle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4910025" y="40815"/>
            <a:ext cx="4155819" cy="285702"/>
          </a:xfrm>
          <a:prstGeom prst="roundRect">
            <a:avLst/>
          </a:prstGeom>
          <a:solidFill>
            <a:srgbClr val="8F1936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268553" y="908719"/>
            <a:ext cx="5722370" cy="2016226"/>
            <a:chOff x="90000" y="7246800"/>
            <a:chExt cx="6691994" cy="4445966"/>
          </a:xfrm>
        </p:grpSpPr>
        <p:sp>
          <p:nvSpPr>
            <p:cNvPr id="43" name="Textfeld 42"/>
            <p:cNvSpPr txBox="1"/>
            <p:nvPr/>
          </p:nvSpPr>
          <p:spPr>
            <a:xfrm>
              <a:off x="238862" y="10702765"/>
              <a:ext cx="4680000" cy="990001"/>
            </a:xfrm>
            <a:prstGeom prst="rect">
              <a:avLst/>
            </a:prstGeom>
            <a:noFill/>
          </p:spPr>
          <p:txBody>
            <a:bodyPr wrap="square" lIns="90000" tIns="90000" rIns="90000" bIns="90000" rtlCol="0" anchor="ctr">
              <a:noAutofit/>
            </a:bodyPr>
            <a:lstStyle/>
            <a:p>
              <a:pPr algn="r"/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Bereitstellen des Aussonderungspakets zur Lieferung</a:t>
              </a:r>
            </a:p>
          </p:txBody>
        </p:sp>
        <p:cxnSp>
          <p:nvCxnSpPr>
            <p:cNvPr id="30" name="Gerade Verbindung mit Pfeil 29"/>
            <p:cNvCxnSpPr>
              <a:stCxn id="19" idx="3"/>
            </p:cNvCxnSpPr>
            <p:nvPr/>
          </p:nvCxnSpPr>
          <p:spPr>
            <a:xfrm>
              <a:off x="4932249" y="9113552"/>
              <a:ext cx="1849745" cy="238695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bgerundetes Rechteck 18"/>
            <p:cNvSpPr/>
            <p:nvPr/>
          </p:nvSpPr>
          <p:spPr>
            <a:xfrm>
              <a:off x="252249" y="7896597"/>
              <a:ext cx="4680000" cy="2433909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/>
            <a:lstStyle/>
            <a:p>
              <a:pPr marL="111564" indent="-111564">
                <a:spcAft>
                  <a:spcPts val="186"/>
                </a:spcAft>
                <a:buFont typeface="Arial" panose="020B0604020202020204" pitchFamily="34" charset="0"/>
                <a:buChar char="•"/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spcAft>
                  <a:spcPts val="186"/>
                </a:spcAft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Bilden eines Aussonderungspakets je </a:t>
              </a: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Vorgang als 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ZIP-Container</a:t>
              </a:r>
            </a:p>
            <a:p>
              <a:pPr marL="111564" indent="-111564"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Erzeugen einer Übergabeliste aller Aussonderungspakete im </a:t>
              </a: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XML-Format</a:t>
              </a:r>
              <a:endPara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Abgerundetes Rechteck 22"/>
            <p:cNvSpPr/>
            <p:nvPr/>
          </p:nvSpPr>
          <p:spPr>
            <a:xfrm>
              <a:off x="90000" y="7246800"/>
              <a:ext cx="3240000" cy="450000"/>
            </a:xfrm>
            <a:prstGeom prst="round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180000" bIns="36000" rtlCol="0" anchor="ctr"/>
            <a:lstStyle/>
            <a:p>
              <a:r>
                <a:rPr lang="de-DE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Aussonderung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3039099" y="2924945"/>
            <a:ext cx="5726976" cy="2737072"/>
            <a:chOff x="3934818" y="10014820"/>
            <a:chExt cx="6697378" cy="6035499"/>
          </a:xfrm>
        </p:grpSpPr>
        <p:sp>
          <p:nvSpPr>
            <p:cNvPr id="46" name="Textfeld 45"/>
            <p:cNvSpPr txBox="1"/>
            <p:nvPr/>
          </p:nvSpPr>
          <p:spPr>
            <a:xfrm>
              <a:off x="5952195" y="15060318"/>
              <a:ext cx="4680001" cy="990001"/>
            </a:xfrm>
            <a:prstGeom prst="rect">
              <a:avLst/>
            </a:prstGeom>
            <a:noFill/>
          </p:spPr>
          <p:txBody>
            <a:bodyPr wrap="square" lIns="90000" tIns="90000" rIns="90000" bIns="90000" rtlCol="0" anchor="ctr">
              <a:noAutofit/>
            </a:bodyPr>
            <a:lstStyle/>
            <a:p>
              <a:r>
                <a:rPr lang="de-DE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Benachrichtigung über die erfolgreiche Übernahme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Gerade Verbindung mit Pfeil 31"/>
            <p:cNvCxnSpPr/>
            <p:nvPr/>
          </p:nvCxnSpPr>
          <p:spPr>
            <a:xfrm flipH="1">
              <a:off x="3934818" y="11919599"/>
              <a:ext cx="2169969" cy="254539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bgerundetes Rechteck 39"/>
            <p:cNvSpPr/>
            <p:nvPr/>
          </p:nvSpPr>
          <p:spPr>
            <a:xfrm>
              <a:off x="5952195" y="11031308"/>
              <a:ext cx="4680001" cy="3937209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8F19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/>
            <a:lstStyle/>
            <a:p>
              <a:pPr marL="111564" indent="-111564">
                <a:buFont typeface="Arial" panose="020B0604020202020204" pitchFamily="34" charset="0"/>
                <a:buChar char="•"/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spcAft>
                  <a:spcPts val="186"/>
                </a:spcAft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Import des Aussonderungspakets</a:t>
              </a:r>
              <a:b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das Digitale Magazin </a:t>
              </a: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RLP</a:t>
              </a:r>
              <a:endPara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Bestätigen des Empfangs und der erfolgreichen Übernahme des </a:t>
              </a: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Aussonderungspakets mittels 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einer Archivierungsliste im </a:t>
              </a: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XML-Format</a:t>
              </a:r>
              <a:endPara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Abgerundetes Rechteck 40"/>
            <p:cNvSpPr/>
            <p:nvPr/>
          </p:nvSpPr>
          <p:spPr>
            <a:xfrm>
              <a:off x="5741999" y="10014820"/>
              <a:ext cx="3240001" cy="793922"/>
            </a:xfrm>
            <a:prstGeom prst="roundRect">
              <a:avLst/>
            </a:prstGeom>
            <a:solidFill>
              <a:srgbClr val="8F1936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180000" bIns="36000" rtlCol="0" anchor="ctr"/>
            <a:lstStyle/>
            <a:p>
              <a:r>
                <a:rPr lang="de-DE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Übernahme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895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622502" cy="925513"/>
          </a:xfrm>
        </p:spPr>
        <p:txBody>
          <a:bodyPr/>
          <a:lstStyle/>
          <a:p>
            <a:pPr marL="457200" indent="-457200"/>
            <a:r>
              <a:rPr lang="de-DE" dirty="0" smtClean="0"/>
              <a:t>Vorarbeiten </a:t>
            </a:r>
            <a:r>
              <a:rPr lang="de-DE" dirty="0"/>
              <a:t>in </a:t>
            </a:r>
            <a:r>
              <a:rPr lang="de-DE" dirty="0" smtClean="0"/>
              <a:t>der Übergangsphase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Anpassung der Schriftgutverwaltung an die Erfordernisse der </a:t>
            </a:r>
            <a:r>
              <a:rPr lang="de-DE" dirty="0" err="1" smtClean="0"/>
              <a:t>eAkte</a:t>
            </a: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Frühzeitige Anbietung und Aussonderung der analogen </a:t>
            </a:r>
            <a:r>
              <a:rPr lang="de-DE" dirty="0" smtClean="0"/>
              <a:t>Unterlagen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Informationen für Kollegium über </a:t>
            </a:r>
            <a:r>
              <a:rPr lang="de-DE" dirty="0" err="1" smtClean="0"/>
              <a:t>Ent</a:t>
            </a:r>
            <a:r>
              <a:rPr lang="de-DE" dirty="0" smtClean="0"/>
              <a:t>-wicklungen (Veränderungsmanagement)</a:t>
            </a:r>
          </a:p>
          <a:p>
            <a:pPr marL="0" indent="0"/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386114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Anbietung </a:t>
            </a:r>
            <a:r>
              <a:rPr lang="de-DE" dirty="0"/>
              <a:t>und Aussonderung analoger Unterlagen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Vorstellung </a:t>
            </a:r>
            <a:r>
              <a:rPr lang="de-DE" dirty="0"/>
              <a:t>des Aussonderungskonzepts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für </a:t>
            </a:r>
            <a:r>
              <a:rPr lang="de-DE" dirty="0"/>
              <a:t>die </a:t>
            </a:r>
            <a:r>
              <a:rPr lang="de-DE" dirty="0" err="1"/>
              <a:t>eAkte</a:t>
            </a: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Anforderungen/Vorarbeiten </a:t>
            </a:r>
            <a:r>
              <a:rPr lang="de-DE" dirty="0"/>
              <a:t>in der Einführungs- bzw. Übergangsphase aus Sicht der LAV</a:t>
            </a:r>
          </a:p>
        </p:txBody>
      </p:sp>
    </p:spTree>
    <p:extLst>
      <p:ext uri="{BB962C8B-B14F-4D97-AF65-F5344CB8AC3E}">
        <p14:creationId xmlns:p14="http://schemas.microsoft.com/office/powerpoint/2010/main" val="1543575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Anbietung und Aussonderung analoger Unterlagen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Aussonderung der Unterlagen in der Alt-registratur nach Ablauf der Aufbewahrungs-fristen und wenn die Unterlagen nicht mehr benötigt werden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Erstellung der Anbietungslisten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Bewertung durch LAV (v. a. vor Ort)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Abgabe/Vernichtung der Unterlagen nach Abschluss der Bewertung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0772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Aussonderungskonzept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Erstellung von November </a:t>
            </a:r>
            <a:r>
              <a:rPr lang="de-DE" dirty="0" smtClean="0"/>
              <a:t>2015 bis </a:t>
            </a:r>
            <a:r>
              <a:rPr lang="de-DE" dirty="0"/>
              <a:t>Januar </a:t>
            </a:r>
            <a:r>
              <a:rPr lang="de-DE" dirty="0" smtClean="0"/>
              <a:t>2016 im LHA unter Mitarbeit des Landes-archivs NRW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Aufnahme in Ausschreibungsunterlagen als K.-o.-Kriterium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Teststellung der Aussonderungskonzepts im Rahmen der Abnahme des Produkts von </a:t>
            </a:r>
            <a:r>
              <a:rPr lang="de-DE" dirty="0" err="1" smtClean="0"/>
              <a:t>Fabasoft</a:t>
            </a: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63793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Aussonderungskonzept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Festlegung der strukturellen und </a:t>
            </a:r>
            <a:r>
              <a:rPr lang="de-DE" dirty="0" err="1" smtClean="0">
                <a:solidFill>
                  <a:srgbClr val="000000"/>
                </a:solidFill>
              </a:rPr>
              <a:t>organi-satorischen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Voraussetzungen für </a:t>
            </a:r>
            <a:r>
              <a:rPr lang="de-DE" dirty="0" smtClean="0">
                <a:solidFill>
                  <a:srgbClr val="000000"/>
                </a:solidFill>
              </a:rPr>
              <a:t>die Aus-sonderung aus dem </a:t>
            </a:r>
            <a:r>
              <a:rPr lang="de-DE" dirty="0" err="1" smtClean="0">
                <a:solidFill>
                  <a:srgbClr val="000000"/>
                </a:solidFill>
              </a:rPr>
              <a:t>eAkte</a:t>
            </a:r>
            <a:r>
              <a:rPr lang="de-DE" dirty="0" smtClean="0">
                <a:solidFill>
                  <a:srgbClr val="000000"/>
                </a:solidFill>
              </a:rPr>
              <a:t>-System</a:t>
            </a:r>
            <a:endParaRPr lang="de-DE" dirty="0">
              <a:solidFill>
                <a:srgbClr val="00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Modellierung des Prozesses der Anbietung, Bewertung und </a:t>
            </a:r>
            <a:r>
              <a:rPr lang="de-DE" dirty="0" smtClean="0">
                <a:solidFill>
                  <a:srgbClr val="000000"/>
                </a:solidFill>
              </a:rPr>
              <a:t>Übernahme</a:t>
            </a:r>
            <a:endParaRPr lang="de-DE" dirty="0">
              <a:solidFill>
                <a:srgbClr val="00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Festlegung der zulässigen Formate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Definition des Übergabepaketes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69763816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Aussonderungskonzept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600" dirty="0" smtClean="0"/>
              <a:t>Anwendung des zweistufigen Verfahrens, d. h. Anbietung und Bewertung im System der Behörde </a:t>
            </a:r>
            <a:r>
              <a:rPr lang="de-DE" sz="2600" dirty="0"/>
              <a:t>(d</a:t>
            </a:r>
            <a:r>
              <a:rPr lang="de-DE" sz="2600" dirty="0" smtClean="0"/>
              <a:t>. h</a:t>
            </a:r>
            <a:r>
              <a:rPr lang="de-DE" sz="2600" dirty="0"/>
              <a:t>. </a:t>
            </a:r>
            <a:r>
              <a:rPr lang="de-DE" sz="2600" dirty="0" err="1"/>
              <a:t>ArchivarIn</a:t>
            </a:r>
            <a:r>
              <a:rPr lang="de-DE" sz="2600" dirty="0"/>
              <a:t> arbeitet im System der </a:t>
            </a:r>
            <a:r>
              <a:rPr lang="de-DE" sz="2600" dirty="0" smtClean="0"/>
              <a:t>Behörde)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600" dirty="0" smtClean="0"/>
              <a:t>Anwendbarkeit </a:t>
            </a:r>
            <a:r>
              <a:rPr lang="de-DE" sz="2600" dirty="0"/>
              <a:t>auf </a:t>
            </a:r>
            <a:r>
              <a:rPr lang="de-DE" sz="2600" dirty="0" err="1"/>
              <a:t>eAkten</a:t>
            </a:r>
            <a:r>
              <a:rPr lang="de-DE" sz="2600" dirty="0"/>
              <a:t> aus abgelösten </a:t>
            </a:r>
            <a:r>
              <a:rPr lang="de-DE" sz="2600" dirty="0" smtClean="0"/>
              <a:t>Altsystemen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600" dirty="0"/>
              <a:t>Formatwandlung erfolgt durch die Behörde </a:t>
            </a:r>
            <a:r>
              <a:rPr lang="de-DE" sz="2600" dirty="0" smtClean="0"/>
              <a:t/>
            </a:r>
            <a:br>
              <a:rPr lang="de-DE" sz="2600" dirty="0" smtClean="0"/>
            </a:br>
            <a:r>
              <a:rPr lang="de-DE" sz="2600" dirty="0" smtClean="0"/>
              <a:t>bei </a:t>
            </a:r>
            <a:r>
              <a:rPr lang="de-DE" sz="2600" dirty="0"/>
              <a:t>der Überführung der Unterlagen in die </a:t>
            </a:r>
            <a:r>
              <a:rPr lang="de-DE" sz="2600" dirty="0" smtClean="0"/>
              <a:t>elektronische Altregistratur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600" dirty="0" smtClean="0"/>
              <a:t>Liste </a:t>
            </a:r>
            <a:r>
              <a:rPr lang="de-DE" sz="2600" dirty="0"/>
              <a:t>der langzeitfähigen </a:t>
            </a:r>
            <a:r>
              <a:rPr lang="de-DE" sz="2600" dirty="0" smtClean="0"/>
              <a:t>Dateiformate (wird regelmäßig aktualisiert)</a:t>
            </a:r>
            <a:endParaRPr lang="de-DE" sz="2600" dirty="0"/>
          </a:p>
          <a:p>
            <a:pPr marL="0" indent="0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3672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38152"/>
            <a:ext cx="6550496" cy="925513"/>
          </a:xfrm>
        </p:spPr>
        <p:txBody>
          <a:bodyPr/>
          <a:lstStyle/>
          <a:p>
            <a:r>
              <a:rPr lang="de-DE" dirty="0"/>
              <a:t>Das Aussonderungskonzept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200" dirty="0" smtClean="0"/>
              <a:t>Akte – Vorgang – Dokument als vorgegebene Struktur des Schriftgutes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200" dirty="0" smtClean="0"/>
              <a:t>Bewertung </a:t>
            </a:r>
            <a:r>
              <a:rPr lang="de-DE" sz="2200" dirty="0"/>
              <a:t>findet auf Vorgangsebene statt, Akten werden 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nur </a:t>
            </a:r>
            <a:r>
              <a:rPr lang="de-DE" sz="2200" dirty="0"/>
              <a:t>in Ausnahmefällen (Erlöschen des Aktenzeichens) ausgesondert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200" dirty="0" smtClean="0"/>
              <a:t>Berechtigungs- und Zugangskonzept  für LAV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200" dirty="0" smtClean="0"/>
              <a:t>Implementierung der erforderlichen Metadatenfelder </a:t>
            </a:r>
            <a:br>
              <a:rPr lang="de-DE" sz="2200" dirty="0" smtClean="0"/>
            </a:br>
            <a:r>
              <a:rPr lang="de-DE" sz="2200" dirty="0" smtClean="0"/>
              <a:t>für die LAV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200" dirty="0" smtClean="0"/>
              <a:t>Vorbewertung auf Aktenplanebene (Bewertungsmodelle/</a:t>
            </a:r>
            <a:br>
              <a:rPr lang="de-DE" sz="2200" dirty="0" smtClean="0"/>
            </a:br>
            <a:r>
              <a:rPr lang="de-DE" sz="2200" dirty="0" smtClean="0"/>
              <a:t>-schemata) im Feld „Bewertungsempfehlung der LAV“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200" dirty="0" smtClean="0"/>
              <a:t>Verbindliche Regelungen zum Umgang mit analogen Bestandteilen einer Akte, elektronischer Signatur usw.</a:t>
            </a:r>
          </a:p>
        </p:txBody>
      </p:sp>
    </p:spTree>
    <p:extLst>
      <p:ext uri="{BB962C8B-B14F-4D97-AF65-F5344CB8AC3E}">
        <p14:creationId xmlns:p14="http://schemas.microsoft.com/office/powerpoint/2010/main" val="121587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76961" y="5937712"/>
            <a:ext cx="4155819" cy="878330"/>
            <a:chOff x="324015" y="579715"/>
            <a:chExt cx="3025191" cy="1268700"/>
          </a:xfrm>
        </p:grpSpPr>
        <p:sp>
          <p:nvSpPr>
            <p:cNvPr id="25" name="Abgerundetes Rechteck 24"/>
            <p:cNvSpPr/>
            <p:nvPr/>
          </p:nvSpPr>
          <p:spPr>
            <a:xfrm>
              <a:off x="436059" y="728280"/>
              <a:ext cx="2913147" cy="112013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/>
            <a:lstStyle/>
            <a:p>
              <a:pPr marL="111564" indent="-111564">
                <a:buFont typeface="Arial" panose="020B0604020202020204" pitchFamily="34" charset="0"/>
                <a:buChar char="•"/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spcAft>
                  <a:spcPts val="248"/>
                </a:spcAft>
                <a:buFont typeface="Arial" panose="020B0604020202020204" pitchFamily="34" charset="0"/>
                <a:buChar char="•"/>
              </a:pP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Protokolliertes Löschen aller angebotenen Unterlagen des Aussonderungslaufs</a:t>
              </a:r>
            </a:p>
            <a:p>
              <a:pPr marL="111564" indent="-111564">
                <a:buFont typeface="Arial" panose="020B0604020202020204" pitchFamily="34" charset="0"/>
                <a:buChar char="•"/>
              </a:pP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Schlussverfügen des zum Aussonderungslauf zugehörigen Vorgangs</a:t>
              </a:r>
            </a:p>
          </p:txBody>
        </p:sp>
        <p:sp>
          <p:nvSpPr>
            <p:cNvPr id="26" name="Abgerundetes Rechteck 25"/>
            <p:cNvSpPr/>
            <p:nvPr/>
          </p:nvSpPr>
          <p:spPr>
            <a:xfrm>
              <a:off x="324015" y="579715"/>
              <a:ext cx="2016794" cy="294772"/>
            </a:xfrm>
            <a:prstGeom prst="round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Löschung</a:t>
              </a:r>
            </a:p>
          </p:txBody>
        </p:sp>
      </p:grpSp>
      <p:sp>
        <p:nvSpPr>
          <p:cNvPr id="5" name="Abgerundetes Rechteck 4"/>
          <p:cNvSpPr/>
          <p:nvPr/>
        </p:nvSpPr>
        <p:spPr>
          <a:xfrm>
            <a:off x="76961" y="40815"/>
            <a:ext cx="4155819" cy="285702"/>
          </a:xfrm>
          <a:prstGeom prst="roundRect">
            <a:avLst/>
          </a:prstGeom>
          <a:solidFill>
            <a:srgbClr val="C0C0C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Schriftgutverwaltende Stelle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4910025" y="40815"/>
            <a:ext cx="4155819" cy="285702"/>
          </a:xfrm>
          <a:prstGeom prst="roundRect">
            <a:avLst/>
          </a:prstGeom>
          <a:solidFill>
            <a:srgbClr val="8F1936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de-D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76960" y="633444"/>
            <a:ext cx="4848456" cy="1333822"/>
            <a:chOff x="1368000" y="715802"/>
            <a:chExt cx="5670000" cy="2941200"/>
          </a:xfrm>
        </p:grpSpPr>
        <p:cxnSp>
          <p:nvCxnSpPr>
            <p:cNvPr id="4" name="Gerade Verbindung mit Pfeil 3"/>
            <p:cNvCxnSpPr/>
            <p:nvPr/>
          </p:nvCxnSpPr>
          <p:spPr>
            <a:xfrm>
              <a:off x="6066000" y="2487002"/>
              <a:ext cx="972000" cy="1170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feld 5"/>
            <p:cNvSpPr txBox="1"/>
            <p:nvPr/>
          </p:nvSpPr>
          <p:spPr>
            <a:xfrm>
              <a:off x="1548000" y="2653200"/>
              <a:ext cx="4680000" cy="990000"/>
            </a:xfrm>
            <a:prstGeom prst="rect">
              <a:avLst/>
            </a:prstGeom>
            <a:noFill/>
          </p:spPr>
          <p:txBody>
            <a:bodyPr wrap="square" lIns="90000" tIns="90000" rIns="90000" bIns="90000" rtlCol="0" anchor="ctr">
              <a:noAutofit/>
            </a:bodyPr>
            <a:lstStyle/>
            <a:p>
              <a:pPr algn="r">
                <a:spcAft>
                  <a:spcPts val="248"/>
                </a:spcAft>
              </a:pPr>
              <a:r>
                <a:rPr lang="de-DE" sz="900" dirty="0">
                  <a:latin typeface="Arial" panose="020B0604020202020204" pitchFamily="34" charset="0"/>
                  <a:cs typeface="Arial" panose="020B0604020202020204" pitchFamily="34" charset="0"/>
                </a:rPr>
                <a:t>Informieren über die zur Bewertung bereitstehende</a:t>
              </a:r>
            </a:p>
            <a:p>
              <a:pPr algn="r">
                <a:spcAft>
                  <a:spcPts val="186"/>
                </a:spcAft>
              </a:pPr>
              <a:r>
                <a:rPr lang="de-DE" sz="900" dirty="0">
                  <a:latin typeface="Arial" panose="020B0604020202020204" pitchFamily="34" charset="0"/>
                  <a:cs typeface="Arial" panose="020B0604020202020204" pitchFamily="34" charset="0"/>
                </a:rPr>
                <a:t>Anbietungsportion und die Zugangsdaten</a:t>
              </a: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1548000" y="943200"/>
              <a:ext cx="4680000" cy="171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 anchorCtr="0"/>
            <a:lstStyle/>
            <a:p>
              <a:pPr marL="111564" indent="-111564">
                <a:buFont typeface="Arial" panose="020B0604020202020204" pitchFamily="34" charset="0"/>
                <a:buChar char="•"/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spcAft>
                  <a:spcPts val="248"/>
                </a:spcAft>
                <a:buFont typeface="Arial" panose="020B0604020202020204" pitchFamily="34" charset="0"/>
                <a:buChar char="•"/>
              </a:pP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Bilden der Anbietungsportion</a:t>
              </a:r>
            </a:p>
            <a:p>
              <a:pPr marL="111564" indent="-111564">
                <a:spcAft>
                  <a:spcPts val="248"/>
                </a:spcAft>
                <a:buFont typeface="Arial" panose="020B0604020202020204" pitchFamily="34" charset="0"/>
                <a:buChar char="•"/>
              </a:pPr>
              <a:r>
                <a:rPr lang="de-DE" sz="9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Entzug der behördlichen Schreibrechte</a:t>
              </a: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buFont typeface="Arial" panose="020B0604020202020204" pitchFamily="34" charset="0"/>
                <a:buChar char="•"/>
              </a:pP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Generieren einer </a:t>
              </a:r>
              <a:r>
                <a:rPr lang="de-DE" sz="9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Anbietungsliste</a:t>
              </a: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1368000" y="715802"/>
              <a:ext cx="3240000" cy="449999"/>
            </a:xfrm>
            <a:prstGeom prst="round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180000" bIns="36000" rtlCol="0" anchor="ctr"/>
            <a:lstStyle/>
            <a:p>
              <a:r>
                <a:rPr lang="de-DE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Anbietung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4180448" y="1959102"/>
            <a:ext cx="4885397" cy="1469898"/>
            <a:chOff x="1450096" y="3639002"/>
            <a:chExt cx="5713200" cy="3241262"/>
          </a:xfrm>
        </p:grpSpPr>
        <p:sp>
          <p:nvSpPr>
            <p:cNvPr id="28" name="Textfeld 27"/>
            <p:cNvSpPr txBox="1"/>
            <p:nvPr/>
          </p:nvSpPr>
          <p:spPr>
            <a:xfrm>
              <a:off x="2483296" y="5576400"/>
              <a:ext cx="4680000" cy="990000"/>
            </a:xfrm>
            <a:prstGeom prst="rect">
              <a:avLst/>
            </a:prstGeom>
            <a:noFill/>
          </p:spPr>
          <p:txBody>
            <a:bodyPr wrap="square" lIns="90000" tIns="90000" rIns="90000" bIns="90000" rtlCol="0" anchor="ctr">
              <a:noAutofit/>
            </a:bodyPr>
            <a:lstStyle/>
            <a:p>
              <a:r>
                <a:rPr lang="de-DE" sz="900" dirty="0">
                  <a:latin typeface="Arial" panose="020B0604020202020204" pitchFamily="34" charset="0"/>
                  <a:cs typeface="Arial" panose="020B0604020202020204" pitchFamily="34" charset="0"/>
                </a:rPr>
                <a:t>Benachrichtigen über den Abschluss der Bewertung</a:t>
              </a:r>
            </a:p>
          </p:txBody>
        </p:sp>
        <p:cxnSp>
          <p:nvCxnSpPr>
            <p:cNvPr id="29" name="Gerade Verbindung mit Pfeil 28"/>
            <p:cNvCxnSpPr/>
            <p:nvPr/>
          </p:nvCxnSpPr>
          <p:spPr>
            <a:xfrm flipH="1">
              <a:off x="1450096" y="5386264"/>
              <a:ext cx="1252800" cy="1494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bgerundetes Rechteck 20"/>
            <p:cNvSpPr/>
            <p:nvPr/>
          </p:nvSpPr>
          <p:spPr>
            <a:xfrm>
              <a:off x="2482540" y="3866399"/>
              <a:ext cx="4680000" cy="171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8F19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/>
            <a:lstStyle/>
            <a:p>
              <a:pPr marL="111564" indent="-111564">
                <a:buFont typeface="Arial" panose="020B0604020202020204" pitchFamily="34" charset="0"/>
                <a:buChar char="•"/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spcAft>
                  <a:spcPts val="248"/>
                </a:spcAft>
                <a:buFont typeface="Arial" panose="020B0604020202020204" pitchFamily="34" charset="0"/>
                <a:buChar char="•"/>
              </a:pP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Ausfüllen des Metadatenfeldes „</a:t>
              </a:r>
              <a:r>
                <a:rPr lang="de-DE" sz="9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Bewertungsentscheidung </a:t>
              </a: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der LAV“</a:t>
              </a:r>
            </a:p>
            <a:p>
              <a:pPr>
                <a:spcAft>
                  <a:spcPts val="124"/>
                </a:spcAft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Abgerundetes Rechteck 21"/>
            <p:cNvSpPr/>
            <p:nvPr/>
          </p:nvSpPr>
          <p:spPr>
            <a:xfrm>
              <a:off x="2302540" y="3639002"/>
              <a:ext cx="3240000" cy="450000"/>
            </a:xfrm>
            <a:prstGeom prst="roundRect">
              <a:avLst/>
            </a:prstGeom>
            <a:solidFill>
              <a:srgbClr val="8F1936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180000" bIns="36000" rtlCol="0" anchor="ctr"/>
            <a:lstStyle/>
            <a:p>
              <a:r>
                <a:rPr lang="de-D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Bewertung</a:t>
              </a: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76960" y="3286395"/>
            <a:ext cx="4848456" cy="1335454"/>
            <a:chOff x="90000" y="7246800"/>
            <a:chExt cx="5670000" cy="2944800"/>
          </a:xfrm>
        </p:grpSpPr>
        <p:sp>
          <p:nvSpPr>
            <p:cNvPr id="43" name="Textfeld 42"/>
            <p:cNvSpPr txBox="1"/>
            <p:nvPr/>
          </p:nvSpPr>
          <p:spPr>
            <a:xfrm>
              <a:off x="270000" y="9180001"/>
              <a:ext cx="4680000" cy="990000"/>
            </a:xfrm>
            <a:prstGeom prst="rect">
              <a:avLst/>
            </a:prstGeom>
            <a:noFill/>
          </p:spPr>
          <p:txBody>
            <a:bodyPr wrap="square" lIns="90000" tIns="90000" rIns="90000" bIns="90000" rtlCol="0" anchor="ctr">
              <a:noAutofit/>
            </a:bodyPr>
            <a:lstStyle/>
            <a:p>
              <a:pPr algn="r"/>
              <a:r>
                <a:rPr lang="de-DE" sz="900" dirty="0">
                  <a:latin typeface="Arial" panose="020B0604020202020204" pitchFamily="34" charset="0"/>
                  <a:cs typeface="Arial" panose="020B0604020202020204" pitchFamily="34" charset="0"/>
                </a:rPr>
                <a:t>Bereitstellen des Aussonderungspakets zur Lieferung</a:t>
              </a:r>
            </a:p>
          </p:txBody>
        </p:sp>
        <p:cxnSp>
          <p:nvCxnSpPr>
            <p:cNvPr id="30" name="Gerade Verbindung mit Pfeil 29"/>
            <p:cNvCxnSpPr/>
            <p:nvPr/>
          </p:nvCxnSpPr>
          <p:spPr>
            <a:xfrm>
              <a:off x="4788000" y="9021600"/>
              <a:ext cx="972000" cy="1170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bgerundetes Rechteck 18"/>
            <p:cNvSpPr/>
            <p:nvPr/>
          </p:nvSpPr>
          <p:spPr>
            <a:xfrm>
              <a:off x="270000" y="7470000"/>
              <a:ext cx="4680000" cy="1710001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/>
            <a:lstStyle/>
            <a:p>
              <a:pPr marL="111564" indent="-111564">
                <a:spcAft>
                  <a:spcPts val="186"/>
                </a:spcAft>
                <a:buFont typeface="Arial" panose="020B0604020202020204" pitchFamily="34" charset="0"/>
                <a:buChar char="•"/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spcAft>
                  <a:spcPts val="186"/>
                </a:spcAft>
                <a:buFont typeface="Arial" panose="020B0604020202020204" pitchFamily="34" charset="0"/>
                <a:buChar char="•"/>
              </a:pP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Bilden eines Aussonderungspakets je Vorgang</a:t>
              </a:r>
              <a:b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als ZIP-Container</a:t>
              </a:r>
            </a:p>
            <a:p>
              <a:pPr marL="111564" indent="-111564">
                <a:buFont typeface="Arial" panose="020B0604020202020204" pitchFamily="34" charset="0"/>
                <a:buChar char="•"/>
              </a:pP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Erzeugen einer Übergabeliste aller Aussonderungspakete im </a:t>
              </a:r>
              <a:r>
                <a:rPr lang="de-DE" sz="9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XML-Format</a:t>
              </a: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Abgerundetes Rechteck 22"/>
            <p:cNvSpPr/>
            <p:nvPr/>
          </p:nvSpPr>
          <p:spPr>
            <a:xfrm>
              <a:off x="90000" y="7246800"/>
              <a:ext cx="3240000" cy="450000"/>
            </a:xfrm>
            <a:prstGeom prst="round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180000" bIns="36000" rtlCol="0" anchor="ctr"/>
            <a:lstStyle/>
            <a:p>
              <a:r>
                <a:rPr lang="de-DE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Aussonderung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4180448" y="4613685"/>
            <a:ext cx="4885397" cy="1469326"/>
            <a:chOff x="4888800" y="10173600"/>
            <a:chExt cx="5713200" cy="3240000"/>
          </a:xfrm>
        </p:grpSpPr>
        <p:sp>
          <p:nvSpPr>
            <p:cNvPr id="46" name="Textfeld 45"/>
            <p:cNvSpPr txBox="1"/>
            <p:nvPr/>
          </p:nvSpPr>
          <p:spPr>
            <a:xfrm>
              <a:off x="5922000" y="12110998"/>
              <a:ext cx="4680000" cy="990000"/>
            </a:xfrm>
            <a:prstGeom prst="rect">
              <a:avLst/>
            </a:prstGeom>
            <a:noFill/>
          </p:spPr>
          <p:txBody>
            <a:bodyPr wrap="square" lIns="90000" tIns="90000" rIns="90000" bIns="90000" rtlCol="0" anchor="ctr">
              <a:noAutofit/>
            </a:bodyPr>
            <a:lstStyle/>
            <a:p>
              <a:r>
                <a:rPr lang="de-DE" sz="900" dirty="0">
                  <a:latin typeface="Arial" panose="020B0604020202020204" pitchFamily="34" charset="0"/>
                  <a:cs typeface="Arial" panose="020B0604020202020204" pitchFamily="34" charset="0"/>
                </a:rPr>
                <a:t>Übersenden der Archivierungsliste</a:t>
              </a:r>
            </a:p>
          </p:txBody>
        </p:sp>
        <p:cxnSp>
          <p:nvCxnSpPr>
            <p:cNvPr id="32" name="Gerade Verbindung mit Pfeil 31"/>
            <p:cNvCxnSpPr/>
            <p:nvPr/>
          </p:nvCxnSpPr>
          <p:spPr>
            <a:xfrm flipH="1">
              <a:off x="4888800" y="11919600"/>
              <a:ext cx="1252800" cy="1494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bgerundetes Rechteck 39"/>
            <p:cNvSpPr/>
            <p:nvPr/>
          </p:nvSpPr>
          <p:spPr>
            <a:xfrm>
              <a:off x="5922000" y="10401255"/>
              <a:ext cx="4680000" cy="171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8F19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/>
            <a:lstStyle/>
            <a:p>
              <a:pPr marL="111564" indent="-111564">
                <a:buFont typeface="Arial" panose="020B0604020202020204" pitchFamily="34" charset="0"/>
                <a:buChar char="•"/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spcAft>
                  <a:spcPts val="186"/>
                </a:spcAft>
                <a:buFont typeface="Arial" panose="020B0604020202020204" pitchFamily="34" charset="0"/>
                <a:buChar char="•"/>
              </a:pP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Import des Aussonderungspakets</a:t>
              </a:r>
              <a:b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das Digitale Magazin Rheinland-Pfalz</a:t>
              </a:r>
            </a:p>
            <a:p>
              <a:pPr marL="111564" indent="-111564">
                <a:buFont typeface="Arial" panose="020B0604020202020204" pitchFamily="34" charset="0"/>
                <a:buChar char="•"/>
              </a:pP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Bestätigen des Empfangs und der erfolgreichen Übernahme des Aussonderungspakets</a:t>
              </a:r>
              <a:b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mittels einer Archivierungsliste im </a:t>
              </a:r>
              <a:r>
                <a:rPr lang="de-DE" sz="9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XML-Format</a:t>
              </a: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Abgerundetes Rechteck 40"/>
            <p:cNvSpPr/>
            <p:nvPr/>
          </p:nvSpPr>
          <p:spPr>
            <a:xfrm>
              <a:off x="5742000" y="10173600"/>
              <a:ext cx="3240000" cy="450000"/>
            </a:xfrm>
            <a:prstGeom prst="roundRect">
              <a:avLst/>
            </a:prstGeom>
            <a:solidFill>
              <a:srgbClr val="8F1936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180000" bIns="36000" rtlCol="0" anchor="ctr"/>
            <a:lstStyle/>
            <a:p>
              <a:r>
                <a:rPr lang="de-D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Übernahme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590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53919" y="1512046"/>
            <a:ext cx="4155819" cy="285702"/>
          </a:xfrm>
          <a:prstGeom prst="roundRect">
            <a:avLst/>
          </a:prstGeom>
          <a:solidFill>
            <a:srgbClr val="C0C0C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Schriftgutverwaltende Stelle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4900141" y="1512046"/>
            <a:ext cx="4155819" cy="285702"/>
          </a:xfrm>
          <a:prstGeom prst="roundRect">
            <a:avLst/>
          </a:prstGeom>
          <a:solidFill>
            <a:srgbClr val="8F1936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174361" y="2161797"/>
            <a:ext cx="5765791" cy="2788987"/>
            <a:chOff x="1368000" y="715802"/>
            <a:chExt cx="6742772" cy="6149972"/>
          </a:xfrm>
        </p:grpSpPr>
        <p:cxnSp>
          <p:nvCxnSpPr>
            <p:cNvPr id="4" name="Gerade Verbindung mit Pfeil 3"/>
            <p:cNvCxnSpPr/>
            <p:nvPr/>
          </p:nvCxnSpPr>
          <p:spPr>
            <a:xfrm>
              <a:off x="6066000" y="2487002"/>
              <a:ext cx="2044772" cy="288125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feld 5"/>
            <p:cNvSpPr txBox="1"/>
            <p:nvPr/>
          </p:nvSpPr>
          <p:spPr>
            <a:xfrm>
              <a:off x="1434093" y="4325539"/>
              <a:ext cx="4680000" cy="2540235"/>
            </a:xfrm>
            <a:prstGeom prst="rect">
              <a:avLst/>
            </a:prstGeom>
            <a:noFill/>
          </p:spPr>
          <p:txBody>
            <a:bodyPr wrap="square" lIns="90000" tIns="90000" rIns="90000" bIns="90000" rtlCol="0" anchor="ctr">
              <a:noAutofit/>
            </a:bodyPr>
            <a:lstStyle/>
            <a:p>
              <a:pPr algn="r">
                <a:spcAft>
                  <a:spcPts val="248"/>
                </a:spcAft>
              </a:pP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Informieren</a:t>
              </a:r>
              <a:r>
                <a:rPr lang="de-DE"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über die zur Bewertung </a:t>
              </a:r>
              <a:r>
                <a:rPr lang="de-DE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bereitstehende Anbietungsportion und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die Zugangsdaten</a:t>
              </a: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1548000" y="943198"/>
              <a:ext cx="4680000" cy="3327999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 anchorCtr="0"/>
            <a:lstStyle/>
            <a:p>
              <a:pPr marL="111564" indent="-111564">
                <a:buFont typeface="Arial" panose="020B0604020202020204" pitchFamily="34" charset="0"/>
                <a:buChar char="•"/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spcAft>
                  <a:spcPts val="248"/>
                </a:spcAft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Bilden der Anbietungsportion</a:t>
              </a:r>
            </a:p>
            <a:p>
              <a:pPr marL="111564" indent="-111564">
                <a:spcAft>
                  <a:spcPts val="248"/>
                </a:spcAft>
                <a:buFont typeface="Arial" panose="020B0604020202020204" pitchFamily="34" charset="0"/>
                <a:buChar char="•"/>
              </a:pP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Entzug der behördlichen Schreibrechte</a:t>
              </a:r>
              <a:endPara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Generieren einer </a:t>
              </a: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Anbietungsliste</a:t>
              </a:r>
              <a:endPara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1368000" y="715802"/>
              <a:ext cx="3240000" cy="450000"/>
            </a:xfrm>
            <a:prstGeom prst="round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180000" bIns="36000" rtlCol="0" anchor="ctr"/>
            <a:lstStyle/>
            <a:p>
              <a:r>
                <a:rPr lang="de-DE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Anbietung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4171210" y="4271667"/>
            <a:ext cx="4884751" cy="1677613"/>
            <a:chOff x="1450096" y="3639002"/>
            <a:chExt cx="5712444" cy="3699293"/>
          </a:xfrm>
        </p:grpSpPr>
        <p:sp>
          <p:nvSpPr>
            <p:cNvPr id="28" name="Textfeld 27"/>
            <p:cNvSpPr txBox="1"/>
            <p:nvPr/>
          </p:nvSpPr>
          <p:spPr>
            <a:xfrm>
              <a:off x="2428285" y="5890263"/>
              <a:ext cx="4680001" cy="1448032"/>
            </a:xfrm>
            <a:prstGeom prst="rect">
              <a:avLst/>
            </a:prstGeom>
            <a:noFill/>
          </p:spPr>
          <p:txBody>
            <a:bodyPr wrap="square" lIns="90000" tIns="90000" rIns="90000" bIns="90000" rtlCol="0" anchor="ctr">
              <a:no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Benachrichtigen über den Abschluss der Bewertung</a:t>
              </a:r>
            </a:p>
          </p:txBody>
        </p:sp>
        <p:cxnSp>
          <p:nvCxnSpPr>
            <p:cNvPr id="29" name="Gerade Verbindung mit Pfeil 28"/>
            <p:cNvCxnSpPr/>
            <p:nvPr/>
          </p:nvCxnSpPr>
          <p:spPr>
            <a:xfrm flipH="1">
              <a:off x="1450096" y="5386264"/>
              <a:ext cx="1252800" cy="1494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bgerundetes Rechteck 20"/>
            <p:cNvSpPr/>
            <p:nvPr/>
          </p:nvSpPr>
          <p:spPr>
            <a:xfrm>
              <a:off x="2482540" y="3866399"/>
              <a:ext cx="4680000" cy="171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8F19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rIns="90000" bIns="90000" rtlCol="0" anchor="ctr"/>
            <a:lstStyle/>
            <a:p>
              <a:pPr marL="111564" indent="-111564">
                <a:buFont typeface="Arial" panose="020B0604020202020204" pitchFamily="34" charset="0"/>
                <a:buChar char="•"/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1564" indent="-111564">
                <a:spcAft>
                  <a:spcPts val="248"/>
                </a:spcAft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Ausfüllen des Metadatenfeldes „</a:t>
              </a:r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Bewertungsentscheidung 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der LAV“</a:t>
              </a:r>
            </a:p>
            <a:p>
              <a:pPr>
                <a:spcAft>
                  <a:spcPts val="124"/>
                </a:spcAft>
              </a:pPr>
              <a:endPara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Abgerundetes Rechteck 21"/>
            <p:cNvSpPr/>
            <p:nvPr/>
          </p:nvSpPr>
          <p:spPr>
            <a:xfrm>
              <a:off x="2302540" y="3639002"/>
              <a:ext cx="3240000" cy="450000"/>
            </a:xfrm>
            <a:prstGeom prst="roundRect">
              <a:avLst/>
            </a:prstGeom>
            <a:solidFill>
              <a:srgbClr val="8F1936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180000" bIns="36000" rtlCol="0" anchor="ctr"/>
            <a:lstStyle/>
            <a:p>
              <a:r>
                <a:rPr lang="de-DE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Bewertung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7499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LHA_2">
  <a:themeElements>
    <a:clrScheme name="Lariss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PräsentationsvorlageLHA_2</Template>
  <TotalTime>0</TotalTime>
  <Words>463</Words>
  <Application>Microsoft Office PowerPoint</Application>
  <PresentationFormat>Bildschirmpräsentation (4:3)</PresentationFormat>
  <Paragraphs>103</Paragraphs>
  <Slides>11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PräsentationsvorlageLHA_2</vt:lpstr>
      <vt:lpstr>Anbietung und Aussonderung  in Zeiten der eAkte</vt:lpstr>
      <vt:lpstr>Gliederung</vt:lpstr>
      <vt:lpstr>Anbietung und Aussonderung analoger Unterlagen</vt:lpstr>
      <vt:lpstr>Das Aussonderungskonzept</vt:lpstr>
      <vt:lpstr>Das Aussonderungskonzept</vt:lpstr>
      <vt:lpstr>Das Aussonderungskonzept</vt:lpstr>
      <vt:lpstr>Das Aussonderungskonzept</vt:lpstr>
      <vt:lpstr>PowerPoint-Präsentation</vt:lpstr>
      <vt:lpstr>PowerPoint-Präsentation</vt:lpstr>
      <vt:lpstr>PowerPoint-Präsentation</vt:lpstr>
      <vt:lpstr>Vorarbeiten in der Übergangsphase</vt:lpstr>
    </vt:vector>
  </TitlesOfParts>
  <Company>Landeshauptarchiv Koblenz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für die Zukunft?</dc:title>
  <dc:creator>Beate Dorfey</dc:creator>
  <cp:lastModifiedBy>Sarina Heinz</cp:lastModifiedBy>
  <cp:revision>129</cp:revision>
  <cp:lastPrinted>2016-01-06T12:58:42Z</cp:lastPrinted>
  <dcterms:created xsi:type="dcterms:W3CDTF">2015-09-01T12:33:11Z</dcterms:created>
  <dcterms:modified xsi:type="dcterms:W3CDTF">2018-06-14T07:07:19Z</dcterms:modified>
</cp:coreProperties>
</file>