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8" r:id="rId2"/>
    <p:sldId id="377" r:id="rId3"/>
    <p:sldId id="365" r:id="rId4"/>
    <p:sldId id="366" r:id="rId5"/>
    <p:sldId id="390" r:id="rId6"/>
    <p:sldId id="389" r:id="rId7"/>
    <p:sldId id="407" r:id="rId8"/>
    <p:sldId id="391" r:id="rId9"/>
    <p:sldId id="393" r:id="rId10"/>
    <p:sldId id="394" r:id="rId11"/>
    <p:sldId id="395" r:id="rId12"/>
    <p:sldId id="396" r:id="rId13"/>
    <p:sldId id="397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392" r:id="rId23"/>
    <p:sldId id="381" r:id="rId24"/>
    <p:sldId id="387" r:id="rId25"/>
    <p:sldId id="344" r:id="rId26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orient="horz" pos="1054">
          <p15:clr>
            <a:srgbClr val="A4A3A4"/>
          </p15:clr>
        </p15:guide>
        <p15:guide id="3" orient="horz" pos="1230">
          <p15:clr>
            <a:srgbClr val="A4A3A4"/>
          </p15:clr>
        </p15:guide>
        <p15:guide id="4" orient="horz" pos="300" userDrawn="1">
          <p15:clr>
            <a:srgbClr val="A4A3A4"/>
          </p15:clr>
        </p15:guide>
        <p15:guide id="5" orient="horz" pos="4270">
          <p15:clr>
            <a:srgbClr val="A4A3A4"/>
          </p15:clr>
        </p15:guide>
        <p15:guide id="6" orient="horz" pos="4160">
          <p15:clr>
            <a:srgbClr val="A4A3A4"/>
          </p15:clr>
        </p15:guide>
        <p15:guide id="7" orient="horz" pos="1710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9" pos="450">
          <p15:clr>
            <a:srgbClr val="A4A3A4"/>
          </p15:clr>
        </p15:guide>
        <p15:guide id="10" pos="5313">
          <p15:clr>
            <a:srgbClr val="A4A3A4"/>
          </p15:clr>
        </p15:guide>
        <p15:guide id="11" pos="45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ulbach, Friederike" initials="KF" lastIdx="2" clrIdx="0">
    <p:extLst>
      <p:ext uri="{19B8F6BF-5375-455C-9EA6-DF929625EA0E}">
        <p15:presenceInfo xmlns:p15="http://schemas.microsoft.com/office/powerpoint/2012/main" userId="S-1-5-21-2536096203-2694283642-2587422704-107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71A0"/>
    <a:srgbClr val="D7DFE9"/>
    <a:srgbClr val="AFBFD3"/>
    <a:srgbClr val="88A0BC"/>
    <a:srgbClr val="6080A6"/>
    <a:srgbClr val="386090"/>
    <a:srgbClr val="DAD0D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3" autoAdjust="0"/>
    <p:restoredTop sz="94660"/>
  </p:normalViewPr>
  <p:slideViewPr>
    <p:cSldViewPr>
      <p:cViewPr varScale="1">
        <p:scale>
          <a:sx n="108" d="100"/>
          <a:sy n="108" d="100"/>
        </p:scale>
        <p:origin x="1740" y="102"/>
      </p:cViewPr>
      <p:guideLst>
        <p:guide orient="horz" pos="4065"/>
        <p:guide orient="horz" pos="1054"/>
        <p:guide orient="horz" pos="1230"/>
        <p:guide orient="horz" pos="300"/>
        <p:guide orient="horz" pos="4270"/>
        <p:guide orient="horz" pos="4160"/>
        <p:guide orient="horz" pos="1710"/>
        <p:guide orient="horz" pos="504"/>
        <p:guide pos="450"/>
        <p:guide pos="5313"/>
        <p:guide pos="4581"/>
      </p:guideLst>
    </p:cSldViewPr>
  </p:slideViewPr>
  <p:outlineViewPr>
    <p:cViewPr>
      <p:scale>
        <a:sx n="40" d="100"/>
        <a:sy n="40" d="100"/>
      </p:scale>
      <p:origin x="0" y="1203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278BDB7E-2F6A-429C-A67C-EB3445694A3B}" type="datetime1">
              <a:rPr lang="de-DE" altLang="de-DE"/>
              <a:pPr>
                <a:defRPr/>
              </a:pPr>
              <a:t>02.05.2023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B5038EAF-7F08-4971-9628-68322C8F5DF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25561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CD39601B-69A0-43C0-9B54-D504DEDF81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5895413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9601B-69A0-43C0-9B54-D504DEDF8146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1580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9601B-69A0-43C0-9B54-D504DEDF8146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0465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9601B-69A0-43C0-9B54-D504DEDF8146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6556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9601B-69A0-43C0-9B54-D504DEDF8146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220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6"/>
          <p:cNvGrpSpPr>
            <a:grpSpLocks/>
          </p:cNvGrpSpPr>
          <p:nvPr userDrawn="1"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6" name="Rectangle 17"/>
            <p:cNvSpPr>
              <a:spLocks noChangeArrowheads="1"/>
            </p:cNvSpPr>
            <p:nvPr userDrawn="1"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  <p:sp>
          <p:nvSpPr>
            <p:cNvPr id="7" name="Rectangle 18"/>
            <p:cNvSpPr>
              <a:spLocks noChangeArrowheads="1"/>
            </p:cNvSpPr>
            <p:nvPr userDrawn="1"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</p:grp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0" y="1673225"/>
            <a:ext cx="9144000" cy="4937125"/>
          </a:xfrm>
          <a:prstGeom prst="rect">
            <a:avLst/>
          </a:prstGeom>
          <a:solidFill>
            <a:schemeClr val="accent3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3099" y="2525621"/>
            <a:ext cx="7751764" cy="2185214"/>
          </a:xfrm>
        </p:spPr>
        <p:txBody>
          <a:bodyPr anchor="t"/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>
          <a:xfrm>
            <a:off x="6178054" y="6597650"/>
            <a:ext cx="1178219" cy="25717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>
          <a:xfrm>
            <a:off x="685800" y="6600825"/>
            <a:ext cx="5252192" cy="257176"/>
          </a:xfrm>
        </p:spPr>
        <p:txBody>
          <a:bodyPr/>
          <a:lstStyle/>
          <a:p>
            <a:r>
              <a:rPr lang="de-DE"/>
              <a:t>Landesstelle Bestandserhaltung in RLP (LBE)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>
          <a:xfrm>
            <a:off x="7596335" y="6600825"/>
            <a:ext cx="815429" cy="257175"/>
          </a:xfrm>
        </p:spPr>
        <p:txBody>
          <a:bodyPr/>
          <a:lstStyle/>
          <a:p>
            <a:fld id="{E926A895-D232-45BE-9BE5-013E996C4F1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64" y="198523"/>
            <a:ext cx="2154934" cy="11232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20" y="255857"/>
            <a:ext cx="1296144" cy="7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6"/>
          <p:cNvGrpSpPr>
            <a:grpSpLocks/>
          </p:cNvGrpSpPr>
          <p:nvPr userDrawn="1"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6" name="Rectangle 17"/>
            <p:cNvSpPr>
              <a:spLocks noChangeArrowheads="1"/>
            </p:cNvSpPr>
            <p:nvPr userDrawn="1"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  <p:sp>
          <p:nvSpPr>
            <p:cNvPr id="7" name="Rectangle 18"/>
            <p:cNvSpPr>
              <a:spLocks noChangeArrowheads="1"/>
            </p:cNvSpPr>
            <p:nvPr userDrawn="1"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</p:grpSp>
      <p:sp>
        <p:nvSpPr>
          <p:cNvPr id="8" name="Line 32"/>
          <p:cNvSpPr>
            <a:spLocks noChangeShapeType="1"/>
          </p:cNvSpPr>
          <p:nvPr userDrawn="1"/>
        </p:nvSpPr>
        <p:spPr bwMode="auto">
          <a:xfrm>
            <a:off x="0" y="66040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538376"/>
            <a:ext cx="7739063" cy="2185214"/>
          </a:xfrm>
        </p:spPr>
        <p:txBody>
          <a:bodyPr anchor="t"/>
          <a:lstStyle>
            <a:lvl1pPr>
              <a:defRPr sz="4800" cap="all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 dirty="0"/>
              <a:t>Formatvorlage des Untertitelmasters durch Klicken bearbeiten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>
          <a:xfrm>
            <a:off x="5310596" y="6597650"/>
            <a:ext cx="2057400" cy="257175"/>
          </a:xfrm>
          <a:noFill/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719138" y="6600825"/>
            <a:ext cx="4320914" cy="257176"/>
          </a:xfrm>
        </p:spPr>
        <p:txBody>
          <a:bodyPr/>
          <a:lstStyle/>
          <a:p>
            <a:r>
              <a:rPr lang="de-DE"/>
              <a:t>Landesstelle Bestandserhaltung in RLP (LBE)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7452319" y="6600825"/>
            <a:ext cx="959445" cy="257175"/>
          </a:xfrm>
        </p:spPr>
        <p:txBody>
          <a:bodyPr/>
          <a:lstStyle/>
          <a:p>
            <a:fld id="{E926A895-D232-45BE-9BE5-013E996C4F1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64" y="198523"/>
            <a:ext cx="2154934" cy="11232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20" y="255857"/>
            <a:ext cx="1296144" cy="7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35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 userDrawn="1"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 userDrawn="1"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chemeClr val="accent3">
              <a:alpha val="8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durch Klicken bearbeiten </a:t>
            </a:r>
            <a:r>
              <a:rPr lang="de-DE" altLang="de-DE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BEISPIEL FÜR EINEN ZWISCHENTITEL BZW. EINE KAPITELÜBERSCHRIFT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336196" y="6630988"/>
            <a:ext cx="1008112" cy="25717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685800" y="6600825"/>
            <a:ext cx="5362364" cy="257176"/>
          </a:xfrm>
        </p:spPr>
        <p:txBody>
          <a:bodyPr/>
          <a:lstStyle/>
          <a:p>
            <a:r>
              <a:rPr lang="de-DE"/>
              <a:t>Landesstelle Bestandserhaltung in RLP (LBE)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7704347" y="6600825"/>
            <a:ext cx="707417" cy="257175"/>
          </a:xfrm>
        </p:spPr>
        <p:txBody>
          <a:bodyPr/>
          <a:lstStyle/>
          <a:p>
            <a:fld id="{E926A895-D232-45BE-9BE5-013E996C4F1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64" y="198523"/>
            <a:ext cx="2154934" cy="11232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20" y="255857"/>
            <a:ext cx="1296144" cy="7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28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 userDrawn="1"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 userDrawn="1"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durch Klicken bearbeiten</a:t>
            </a:r>
            <a:br>
              <a:rPr lang="de-DE" dirty="0"/>
            </a:br>
            <a:r>
              <a:rPr lang="de-DE" altLang="de-DE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ALTERNATIVER ZWISCHENTITEL </a:t>
            </a:r>
            <a:br>
              <a:rPr lang="de-DE" altLang="de-DE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DE" altLang="de-DE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FÜR DIE SW-DRUCKVERSION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64" y="198523"/>
            <a:ext cx="2154934" cy="1123200"/>
          </a:xfrm>
          <a:prstGeom prst="rect">
            <a:avLst/>
          </a:prstGeom>
        </p:spPr>
      </p:pic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6588224" y="6597650"/>
            <a:ext cx="797260" cy="257175"/>
          </a:xfrm>
        </p:spPr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685800" y="6600825"/>
            <a:ext cx="5578388" cy="257176"/>
          </a:xfrm>
        </p:spPr>
        <p:txBody>
          <a:bodyPr/>
          <a:lstStyle/>
          <a:p>
            <a:r>
              <a:rPr lang="de-DE"/>
              <a:t>Landesstelle Bestandserhaltung in RLP (LBE)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7776355" y="6600825"/>
            <a:ext cx="635409" cy="257175"/>
          </a:xfrm>
        </p:spPr>
        <p:txBody>
          <a:bodyPr/>
          <a:lstStyle/>
          <a:p>
            <a:fld id="{E926A895-D232-45BE-9BE5-013E996C4F1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20" y="255857"/>
            <a:ext cx="1296144" cy="7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98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4573588"/>
          </a:xfrm>
        </p:spPr>
        <p:txBody>
          <a:bodyPr/>
          <a:lstStyle>
            <a:lvl5pPr marL="360363" indent="4763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67635" y="6597650"/>
            <a:ext cx="848681" cy="257175"/>
          </a:xfrm>
        </p:spPr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85800" y="6600825"/>
            <a:ext cx="5701816" cy="257176"/>
          </a:xfrm>
        </p:spPr>
        <p:txBody>
          <a:bodyPr/>
          <a:lstStyle/>
          <a:p>
            <a:r>
              <a:rPr lang="de-DE"/>
              <a:t>Landesstelle Bestandserhaltung in RLP (LBE)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96335" y="6600825"/>
            <a:ext cx="815429" cy="257175"/>
          </a:xfrm>
        </p:spPr>
        <p:txBody>
          <a:bodyPr/>
          <a:lstStyle/>
          <a:p>
            <a:fld id="{E926A895-D232-45BE-9BE5-013E996C4F1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18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552220" y="6597650"/>
            <a:ext cx="792088" cy="257175"/>
          </a:xfrm>
        </p:spPr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85799" y="6600825"/>
            <a:ext cx="5542385" cy="257176"/>
          </a:xfrm>
        </p:spPr>
        <p:txBody>
          <a:bodyPr/>
          <a:lstStyle/>
          <a:p>
            <a:r>
              <a:rPr lang="de-DE"/>
              <a:t>Landesstelle Bestandserhaltung in RLP (LBE)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668343" y="6600825"/>
            <a:ext cx="743421" cy="257175"/>
          </a:xfrm>
        </p:spPr>
        <p:txBody>
          <a:bodyPr/>
          <a:lstStyle/>
          <a:p>
            <a:fld id="{E926A895-D232-45BE-9BE5-013E996C4F1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4573588"/>
          </a:xfrm>
        </p:spPr>
        <p:txBody>
          <a:bodyPr/>
          <a:lstStyle/>
          <a:p>
            <a:pPr marL="0" lvl="0" indent="0"/>
            <a: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Textmasterformat bearbeiten</a:t>
            </a:r>
          </a:p>
          <a:p>
            <a:pPr marL="0" lvl="1" indent="0"/>
            <a: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Zweite Ebene</a:t>
            </a:r>
          </a:p>
          <a:p>
            <a:pPr marL="0" lvl="2" indent="0"/>
            <a: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Dritte Ebene</a:t>
            </a:r>
          </a:p>
          <a:p>
            <a:pPr marL="0" lvl="3" indent="0"/>
            <a: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Vierte Ebene</a:t>
            </a:r>
          </a:p>
          <a:p>
            <a:pPr marL="0" lvl="4" indent="0"/>
            <a: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Fünfte Ebene</a:t>
            </a: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2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552220" y="6591300"/>
            <a:ext cx="936104" cy="257175"/>
          </a:xfrm>
        </p:spPr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85800" y="6600825"/>
            <a:ext cx="5542384" cy="257176"/>
          </a:xfrm>
        </p:spPr>
        <p:txBody>
          <a:bodyPr/>
          <a:lstStyle/>
          <a:p>
            <a:r>
              <a:rPr lang="de-DE"/>
              <a:t>Landesstelle Bestandserhaltung in RLP (LBE)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668343" y="6600825"/>
            <a:ext cx="743421" cy="257175"/>
          </a:xfrm>
        </p:spPr>
        <p:txBody>
          <a:bodyPr/>
          <a:lstStyle/>
          <a:p>
            <a:fld id="{E926A895-D232-45BE-9BE5-013E996C4F1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656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chemeClr val="accent3">
              <a:alpha val="8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14375" y="2667000"/>
            <a:ext cx="7720013" cy="923925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VIELEN DANK FÜR IHRE </a:t>
            </a:r>
            <a:br>
              <a:rPr lang="de-DE" dirty="0"/>
            </a:br>
            <a:r>
              <a:rPr lang="de-DE" dirty="0"/>
              <a:t>AUFMERKSAMKEIT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48587" cy="2338388"/>
          </a:xfr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1pPr>
            <a:lvl2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2pPr>
            <a:lvl3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3pPr>
            <a:lvl4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4pPr>
            <a:lvl5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678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74" y="438150"/>
            <a:ext cx="6052789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dirty="0"/>
              <a:t>Notfallplanung Kulturgutschutz in RLP</a:t>
            </a:r>
            <a:endParaRPr lang="de-DE" alt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79600"/>
            <a:ext cx="7739063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Direktorensitzung der GDKE am </a:t>
            </a:r>
          </a:p>
          <a:p>
            <a:pPr lvl="0"/>
            <a:r>
              <a:rPr lang="de-DE" altLang="de-DE" dirty="0"/>
              <a:t>15.3.2022</a:t>
            </a:r>
          </a:p>
          <a:p>
            <a:pPr lvl="0"/>
            <a:endParaRPr lang="de-DE" altLang="de-DE" dirty="0"/>
          </a:p>
          <a:p>
            <a:pPr lvl="0"/>
            <a:r>
              <a:rPr lang="de-DE" altLang="de-DE" dirty="0"/>
              <a:t>Dr. Annette Gerlach</a:t>
            </a:r>
          </a:p>
          <a:p>
            <a:pPr lvl="0"/>
            <a:r>
              <a:rPr lang="de-DE" altLang="de-DE" dirty="0"/>
              <a:t>Landesstelle Bestandserhaltung in RLP (LBE)</a:t>
            </a:r>
          </a:p>
        </p:txBody>
      </p:sp>
      <p:grpSp>
        <p:nvGrpSpPr>
          <p:cNvPr id="1029" name="Group 36"/>
          <p:cNvGrpSpPr>
            <a:grpSpLocks/>
          </p:cNvGrpSpPr>
          <p:nvPr userDrawn="1"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1041" name="Rectangle 17"/>
            <p:cNvSpPr>
              <a:spLocks noChangeArrowheads="1"/>
            </p:cNvSpPr>
            <p:nvPr userDrawn="1"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  <p:sp>
          <p:nvSpPr>
            <p:cNvPr id="1042" name="Rectangle 18"/>
            <p:cNvSpPr>
              <a:spLocks noChangeArrowheads="1"/>
            </p:cNvSpPr>
            <p:nvPr userDrawn="1"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de-DE" altLang="de-DE"/>
            </a:p>
          </p:txBody>
        </p:sp>
      </p:grpSp>
      <p:sp>
        <p:nvSpPr>
          <p:cNvPr id="1030" name="Line 32"/>
          <p:cNvSpPr>
            <a:spLocks noChangeShapeType="1"/>
          </p:cNvSpPr>
          <p:nvPr userDrawn="1"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64" y="148959"/>
            <a:ext cx="2154934" cy="1123200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685800" y="6600825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Landesstelle Bestandserhaltung in RLP (LBE)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3980851" y="6600825"/>
            <a:ext cx="2057400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6354365" y="6600825"/>
            <a:ext cx="2057400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1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1868"/>
            <a:ext cx="1296144" cy="7595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33" r:id="rId5"/>
    <p:sldLayoutId id="2147483934" r:id="rId6"/>
    <p:sldLayoutId id="2147483936" r:id="rId7"/>
    <p:sldLayoutId id="2147483942" r:id="rId8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cap="all">
          <a:solidFill>
            <a:schemeClr val="accent3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defRPr sz="3200">
          <a:solidFill>
            <a:schemeClr val="accent3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marL="1588" indent="-15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2pPr>
      <a:lvl3pPr marL="363538" indent="-3635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accent3"/>
        </a:buClr>
        <a:buFont typeface="Bliss Regular" charset="0"/>
        <a:buAutoNum type="arabicPeriod"/>
        <a:tabLst>
          <a:tab pos="357188" algn="l"/>
        </a:tabLst>
        <a:defRPr sz="28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3pPr>
      <a:lvl4pPr marL="358775" indent="-358775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tabLst>
          <a:tab pos="363538" algn="l"/>
        </a:tabLst>
        <a:defRPr sz="28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4pPr>
      <a:lvl5pPr marL="360363" indent="4763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defRPr sz="2400">
          <a:solidFill>
            <a:srgbClr val="606060"/>
          </a:solidFill>
          <a:latin typeface="Arial"/>
          <a:ea typeface="ＭＳ Ｐゴシック" panose="020B0600070205080204" pitchFamily="34" charset="-128"/>
          <a:cs typeface="Arial"/>
        </a:defRPr>
      </a:lvl5pPr>
      <a:lvl6pPr marL="8461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6pPr>
      <a:lvl7pPr marL="13033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7pPr>
      <a:lvl8pPr marL="17605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8pPr>
      <a:lvl9pPr marL="22177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5307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pos="4558" userDrawn="1">
          <p15:clr>
            <a:srgbClr val="F26B43"/>
          </p15:clr>
        </p15:guide>
        <p15:guide id="5" orient="horz" pos="4269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orient="horz" pos="4065" userDrawn="1">
          <p15:clr>
            <a:srgbClr val="F26B43"/>
          </p15:clr>
        </p15:guide>
        <p15:guide id="8" orient="horz" pos="1230" userDrawn="1">
          <p15:clr>
            <a:srgbClr val="F26B43"/>
          </p15:clr>
        </p15:guide>
        <p15:guide id="9" orient="horz" pos="1729" userDrawn="1">
          <p15:clr>
            <a:srgbClr val="F26B43"/>
          </p15:clr>
        </p15:guide>
        <p15:guide id="10" orient="horz" pos="300" userDrawn="1">
          <p15:clr>
            <a:srgbClr val="F26B43"/>
          </p15:clr>
        </p15:guide>
        <p15:guide id="11" orient="horz" pos="5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bks-portal.rlp.de/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lbe@lbz-rlp.de" TargetMode="External"/><Relationship Id="rId2" Type="http://schemas.openxmlformats.org/officeDocument/2006/relationships/hyperlink" Target="mailto:gerlach@lbz-rlp.de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3"/>
          <p:cNvSpPr>
            <a:spLocks noGrp="1"/>
          </p:cNvSpPr>
          <p:nvPr>
            <p:ph type="ctrTitle"/>
          </p:nvPr>
        </p:nvSpPr>
        <p:spPr>
          <a:xfrm>
            <a:off x="673099" y="1772816"/>
            <a:ext cx="7751764" cy="2808312"/>
          </a:xfrm>
        </p:spPr>
        <p:txBody>
          <a:bodyPr/>
          <a:lstStyle/>
          <a:p>
            <a:pPr algn="ctr"/>
            <a:r>
              <a:rPr lang="de-DE" alt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Landesweite Notfallplanung</a:t>
            </a:r>
            <a:br>
              <a:rPr lang="de-DE" altLang="de-DE" dirty="0"/>
            </a:br>
            <a:r>
              <a:rPr lang="de-DE" altLang="de-DE" sz="3600" cap="none" dirty="0"/>
              <a:t>Wo steht RLP bei der Vorsorge für den Schutz des Kulturgutes? </a:t>
            </a:r>
            <a:br>
              <a:rPr lang="de-DE" altLang="de-DE" sz="3600" cap="none" dirty="0"/>
            </a:br>
            <a:br>
              <a:rPr lang="de-DE" altLang="de-DE" dirty="0"/>
            </a:br>
            <a:endParaRPr lang="de-DE" altLang="de-DE" dirty="0"/>
          </a:p>
        </p:txBody>
      </p:sp>
      <p:sp>
        <p:nvSpPr>
          <p:cNvPr id="10243" name="Textplatzhalter 2"/>
          <p:cNvSpPr>
            <a:spLocks noGrp="1"/>
          </p:cNvSpPr>
          <p:nvPr>
            <p:ph type="subTitle" idx="1"/>
          </p:nvPr>
        </p:nvSpPr>
        <p:spPr>
          <a:xfrm>
            <a:off x="685800" y="4581128"/>
            <a:ext cx="7739063" cy="1440160"/>
          </a:xfrm>
        </p:spPr>
        <p:txBody>
          <a:bodyPr/>
          <a:lstStyle/>
          <a:p>
            <a:pPr algn="ctr"/>
            <a:r>
              <a:rPr lang="de-DE" altLang="de-DE" dirty="0"/>
              <a:t>Dr. Annette Gerlach</a:t>
            </a:r>
          </a:p>
          <a:p>
            <a:pPr algn="ctr"/>
            <a:r>
              <a:rPr lang="de-DE" altLang="de-DE"/>
              <a:t>Archivtag RLP/Saarland </a:t>
            </a:r>
            <a:endParaRPr lang="de-DE" altLang="de-DE" dirty="0"/>
          </a:p>
          <a:p>
            <a:pPr algn="ctr"/>
            <a:r>
              <a:rPr lang="de-DE" altLang="de-DE" dirty="0"/>
              <a:t>Neuwied 8. Mai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cap="none" dirty="0"/>
              <a:t>Säulen der Notfallvorsorge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70" y="1772816"/>
            <a:ext cx="5108082" cy="4419413"/>
          </a:xfrm>
        </p:spPr>
      </p:pic>
    </p:spTree>
    <p:extLst>
      <p:ext uri="{BB962C8B-B14F-4D97-AF65-F5344CB8AC3E}">
        <p14:creationId xmlns:p14="http://schemas.microsoft.com/office/powerpoint/2010/main" val="193132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de-DE" dirty="0"/>
            </a:br>
            <a:r>
              <a:rPr lang="de-DE" dirty="0"/>
              <a:t>Einrichtungsebene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9054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Einrichtungsebene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85800" y="1879600"/>
            <a:ext cx="7990656" cy="4573588"/>
          </a:xfrm>
        </p:spPr>
        <p:txBody>
          <a:bodyPr/>
          <a:lstStyle/>
          <a:p>
            <a:r>
              <a:rPr lang="de-DE" sz="2700" dirty="0"/>
              <a:t>Zum Notfallplan gehören als wichtigste Bestandteile: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Gefährdungsbeurteilung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Maßnahmen des Umgangs mit geschädigten Beständen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Vorrat an Notfallmaterialien zur Erstversorgung („Notfallset“)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Alarmierungsplan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regelmäßige Übungen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Zusammenarbeit mit Träger und „Blaulichtern“ vor Ort</a:t>
            </a:r>
          </a:p>
        </p:txBody>
      </p:sp>
    </p:spTree>
    <p:extLst>
      <p:ext uri="{BB962C8B-B14F-4D97-AF65-F5344CB8AC3E}">
        <p14:creationId xmlns:p14="http://schemas.microsoft.com/office/powerpoint/2010/main" val="96104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cap="none" dirty="0"/>
              <a:t>Angebot der LBE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7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Hybride, modular aufgebaute Fortbildungsreihe im Jahr 2022 zur Unterstützung und Begleitung von 20 Institutionen bei der Erarbeitung eines Notfallplans für die eigene Einrichtung.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Notfallplanung wird weiterhin im Angebot der LBE-Fortbildungen sein.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Einzelberatung möglich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54 Einrichtungen, darunter 37 Archive erhielten Ende 2022 ein LBE-Notfallset; in 2023 werden weitere Einrichtungen ausgestattet</a:t>
            </a:r>
          </a:p>
          <a:p>
            <a:pPr marL="0" indent="0"/>
            <a:r>
              <a:rPr lang="de-DE" sz="27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2559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cap="none" dirty="0"/>
              <a:t>LBE-Notfallset</a:t>
            </a:r>
            <a:endParaRPr lang="de-DE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4" y="1752415"/>
            <a:ext cx="3312367" cy="44164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83968" y="1752414"/>
            <a:ext cx="2808312" cy="441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499991" y="1752413"/>
            <a:ext cx="31683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Set besteht aus 3 Boxen und 1 Karton (auf Rollwagen) </a:t>
            </a:r>
          </a:p>
          <a:p>
            <a:r>
              <a:rPr lang="de-DE" b="1" dirty="0"/>
              <a:t>Box 1: </a:t>
            </a:r>
            <a:r>
              <a:rPr lang="de-DE" dirty="0"/>
              <a:t>Persönliche Schutzausrüstung (PSA) + Absicherung</a:t>
            </a:r>
          </a:p>
          <a:p>
            <a:r>
              <a:rPr lang="de-DE" b="1" dirty="0"/>
              <a:t>Box 2: </a:t>
            </a:r>
            <a:r>
              <a:rPr lang="de-DE" dirty="0"/>
              <a:t>Verpackung + Dokumentation </a:t>
            </a:r>
          </a:p>
          <a:p>
            <a:r>
              <a:rPr lang="de-DE" b="1" dirty="0"/>
              <a:t>Box 3:</a:t>
            </a:r>
            <a:r>
              <a:rPr lang="de-DE" dirty="0"/>
              <a:t> Reinigung + Verpackung </a:t>
            </a:r>
          </a:p>
          <a:p>
            <a:r>
              <a:rPr lang="de-DE" b="1" dirty="0"/>
              <a:t>Karton:</a:t>
            </a:r>
            <a:r>
              <a:rPr lang="de-DE" dirty="0"/>
              <a:t> </a:t>
            </a:r>
            <a:r>
              <a:rPr lang="de-DE" dirty="0" err="1"/>
              <a:t>Folienabroller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0230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cap="none" dirty="0"/>
              <a:t>LBE-Notfallset Inhalt: </a:t>
            </a:r>
            <a:br>
              <a:rPr lang="de-DE" b="1" cap="none" dirty="0"/>
            </a:br>
            <a:r>
              <a:rPr lang="de-DE" b="1" cap="none" dirty="0"/>
              <a:t>Bsp. Box 1 (PSA)</a:t>
            </a:r>
            <a:r>
              <a:rPr lang="de-DE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4" y="1720758"/>
            <a:ext cx="6098117" cy="4573588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392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de-DE" dirty="0"/>
            </a:br>
            <a:r>
              <a:rPr lang="de-DE" dirty="0"/>
              <a:t>Regionale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1460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Notfallverbünde RLP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700" dirty="0"/>
              <a:t>In Koblenz und Speyer existieren </a:t>
            </a:r>
            <a:r>
              <a:rPr lang="de-DE" sz="2700" dirty="0" err="1"/>
              <a:t>Notfallver</a:t>
            </a:r>
            <a:r>
              <a:rPr lang="de-DE" sz="2700" dirty="0"/>
              <a:t>- </a:t>
            </a:r>
            <a:r>
              <a:rPr lang="de-DE" sz="2700" dirty="0" err="1"/>
              <a:t>bünde</a:t>
            </a:r>
            <a:r>
              <a:rPr lang="de-DE" sz="2700" dirty="0"/>
              <a:t> seit 2012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7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Der zunächst nur kommunale Notfallverbund in Mainz wurde 2022 ausgeweitet auf Einrichtungen anderer Träger in der Stadt.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7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 Trier, Neuwied und Idar-Oberstein gibt es erste Überlegungen, einen Notfallverbund zu gründen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7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 ländlichen Gegenden und anderen (mittel)großen Städten gibt es bisher jedoch keine Notfallverbünde.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700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700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800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800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700" dirty="0"/>
          </a:p>
        </p:txBody>
      </p:sp>
    </p:spTree>
    <p:extLst>
      <p:ext uri="{BB962C8B-B14F-4D97-AF65-F5344CB8AC3E}">
        <p14:creationId xmlns:p14="http://schemas.microsoft.com/office/powerpoint/2010/main" val="47293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Notfallverbünde RLP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b="1" dirty="0"/>
              <a:t>Auf- und Ausbau von Notfallverbünden: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cs typeface="ＭＳ Ｐゴシック" panose="020B0600070205080204" pitchFamily="34" charset="-128"/>
                <a:sym typeface="Wingdings" panose="05000000000000000000" pitchFamily="2" charset="2"/>
              </a:rPr>
              <a:t>Die LBE plant Motivations- und Informations-veranstaltungen für Interessenten, die lokal oder regional einen Notfallverbund gründen wollen.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cs typeface="ＭＳ Ｐゴシック" panose="020B0600070205080204" pitchFamily="34" charset="-128"/>
                <a:sym typeface="Wingdings" panose="05000000000000000000" pitchFamily="2" charset="2"/>
              </a:rPr>
              <a:t>Dazu werden Informationsmaterialien incl. Muster für Vereinbarungen erarbeitet, sowie Einzelberatungen angeboten.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700" dirty="0">
              <a:cs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700" dirty="0">
              <a:cs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700" b="1" dirty="0"/>
          </a:p>
        </p:txBody>
      </p:sp>
    </p:spTree>
    <p:extLst>
      <p:ext uri="{BB962C8B-B14F-4D97-AF65-F5344CB8AC3E}">
        <p14:creationId xmlns:p14="http://schemas.microsoft.com/office/powerpoint/2010/main" val="2983850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de-DE" dirty="0"/>
            </a:br>
            <a:r>
              <a:rPr lang="de-DE" dirty="0"/>
              <a:t>Landesweite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6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cap="none" dirty="0"/>
              <a:t>Gliederung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dirty="0"/>
              <a:t>Flutkatastrophe Ahrtal 2021 </a:t>
            </a:r>
          </a:p>
          <a:p>
            <a:pPr marL="0" lvl="1" indent="0"/>
            <a:r>
              <a:rPr lang="de-DE" dirty="0"/>
              <a:t>Rückblick</a:t>
            </a:r>
          </a:p>
          <a:p>
            <a:pPr marL="0" lvl="1" indent="0"/>
            <a:r>
              <a:rPr lang="de-DE" dirty="0"/>
              <a:t>Evaluierung </a:t>
            </a:r>
          </a:p>
          <a:p>
            <a:pPr marL="0" lvl="2" indent="0">
              <a:buNone/>
            </a:pPr>
            <a:r>
              <a:rPr lang="de-DE" sz="3200" dirty="0">
                <a:solidFill>
                  <a:schemeClr val="accent3"/>
                </a:solidFill>
                <a:ea typeface="ＭＳ Ｐゴシック" pitchFamily="-107" charset="-128"/>
                <a:cs typeface="ＭＳ Ｐゴシック" pitchFamily="-107" charset="-128"/>
              </a:rPr>
              <a:t>Säulen der Notfallvorsorge </a:t>
            </a:r>
          </a:p>
          <a:p>
            <a:pPr marL="20638" lvl="2" indent="0">
              <a:buNone/>
            </a:pPr>
            <a:r>
              <a:rPr lang="de-DE" dirty="0"/>
              <a:t>Einrichtungsebene </a:t>
            </a:r>
          </a:p>
          <a:p>
            <a:pPr marL="20638" lvl="2" indent="0">
              <a:buNone/>
            </a:pPr>
            <a:r>
              <a:rPr lang="de-DE" dirty="0"/>
              <a:t>Regionale Ebene </a:t>
            </a:r>
          </a:p>
          <a:p>
            <a:pPr marL="20638" lvl="2" indent="0">
              <a:buNone/>
            </a:pPr>
            <a:r>
              <a:rPr lang="de-DE" dirty="0"/>
              <a:t>Landesweite Ebene </a:t>
            </a:r>
          </a:p>
          <a:p>
            <a:pPr marL="20638" lvl="2" indent="0">
              <a:buNone/>
            </a:pPr>
            <a:r>
              <a:rPr lang="de-DE" dirty="0"/>
              <a:t>Projekt Landesweite Notfallvorsorge </a:t>
            </a:r>
          </a:p>
          <a:p>
            <a:pPr marL="20638" lvl="2" indent="0"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487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Landesweite Ebene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cs typeface="ＭＳ Ｐゴシック" panose="020B0600070205080204" pitchFamily="34" charset="-128"/>
                <a:sym typeface="Wingdings" panose="05000000000000000000" pitchFamily="2" charset="2"/>
              </a:rPr>
              <a:t>Kulturgutschutz muss anerkannter Teil der Katastrophenvorsorge des Landes RLP werden!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cs typeface="ＭＳ Ｐゴシック" panose="020B0600070205080204" pitchFamily="34" charset="-128"/>
                <a:sym typeface="Wingdings" panose="05000000000000000000" pitchFamily="2" charset="2"/>
              </a:rPr>
              <a:t>Ziel ist eine landesweit einheitliche Struktur in einer regionalen und fachlichen Vernetzung zusammen mit weiteren Partner wie z.B. VDR und Dienstleistern.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cs typeface="ＭＳ Ｐゴシック" panose="020B0600070205080204" pitchFamily="34" charset="-128"/>
                <a:sym typeface="Wingdings" panose="05000000000000000000" pitchFamily="2" charset="2"/>
              </a:rPr>
              <a:t>Die Zusammenarbeit mit dem Landesfeuer-wehrverband, dem THW und den Einsatz-kräften vor Ort muss genau abgestimmt und sehr eng sein.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800" dirty="0">
              <a:cs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700" dirty="0"/>
          </a:p>
        </p:txBody>
      </p:sp>
    </p:spTree>
    <p:extLst>
      <p:ext uri="{BB962C8B-B14F-4D97-AF65-F5344CB8AC3E}">
        <p14:creationId xmlns:p14="http://schemas.microsoft.com/office/powerpoint/2010/main" val="249995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cap="none" dirty="0"/>
              <a:t>Landesweite Ebene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800" dirty="0">
              <a:cs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cs typeface="ＭＳ Ｐゴシック" panose="020B0600070205080204" pitchFamily="34" charset="-128"/>
                <a:sym typeface="Wingdings" panose="05000000000000000000" pitchFamily="2" charset="2"/>
              </a:rPr>
              <a:t>Die „Blaulichter“ brauchen mit dem Notfallverbund RLP ein starkes, gut organisiertes Netzwerk, denn die Aufgabenteilung wird sein: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altLang="de-DE" sz="2500" dirty="0">
                <a:cs typeface="ＭＳ Ｐゴシック" panose="020B0600070205080204" pitchFamily="34" charset="-128"/>
                <a:sym typeface="Wingdings" panose="05000000000000000000" pitchFamily="2" charset="2"/>
              </a:rPr>
              <a:t>Bergung = Blaulichter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altLang="de-DE" sz="2500" dirty="0">
                <a:cs typeface="ＭＳ Ｐゴシック" panose="020B0600070205080204" pitchFamily="34" charset="-128"/>
                <a:sym typeface="Wingdings" panose="05000000000000000000" pitchFamily="2" charset="2"/>
              </a:rPr>
              <a:t>Erstversorgung = Notfallverbund 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537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4" y="438150"/>
            <a:ext cx="6161882" cy="923925"/>
          </a:xfrm>
        </p:spPr>
        <p:txBody>
          <a:bodyPr/>
          <a:lstStyle/>
          <a:p>
            <a:r>
              <a:rPr lang="de-DE" altLang="de-DE" sz="2800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                                                </a:t>
            </a:r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Projekt landesweite Notfallvorsorge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Vorlage eines Konzeptes zur landesweiten Notfallplanung „Kulturgut“ im Dezember 2021 im MFFKI durch LBZ, LBE, LAV und Museumsverband RLP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cs typeface="ＭＳ Ｐゴシック" panose="020B0600070205080204" pitchFamily="34" charset="-128"/>
              </a:rPr>
              <a:t>Einsetzen einer AG durch das MFFKI mit LBZ, LBE, LAV und Museumsverband sowie mit Landesfeuerwehrverband und </a:t>
            </a:r>
            <a:r>
              <a:rPr lang="de-DE" altLang="de-DE" sz="2800" dirty="0" err="1">
                <a:cs typeface="ＭＳ Ｐゴシック" panose="020B0600070205080204" pitchFamily="34" charset="-128"/>
              </a:rPr>
              <a:t>Landesver</a:t>
            </a:r>
            <a:r>
              <a:rPr lang="de-DE" altLang="de-DE" sz="2800" dirty="0">
                <a:cs typeface="ＭＳ Ｐゴシック" panose="020B0600070205080204" pitchFamily="34" charset="-128"/>
              </a:rPr>
              <a:t>-band des THW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Erfolgreiche Anmeldung von Haushaltsmitteln für 2023/24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700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700" dirty="0"/>
          </a:p>
        </p:txBody>
      </p:sp>
    </p:spTree>
    <p:extLst>
      <p:ext uri="{BB962C8B-B14F-4D97-AF65-F5344CB8AC3E}">
        <p14:creationId xmlns:p14="http://schemas.microsoft.com/office/powerpoint/2010/main" val="268716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cap="none" dirty="0"/>
              <a:t>Aufgaben der AG</a:t>
            </a:r>
            <a:br>
              <a:rPr lang="de-DE" b="1" cap="none" dirty="0"/>
            </a:br>
            <a:r>
              <a:rPr lang="de-DE" b="1" cap="none" dirty="0"/>
              <a:t>landesweite Notfallplanung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990656" cy="4573588"/>
          </a:xfrm>
        </p:spPr>
        <p:txBody>
          <a:bodyPr/>
          <a:lstStyle/>
          <a:p>
            <a:pPr marL="0" indent="0"/>
            <a:r>
              <a:rPr lang="de-DE" altLang="de-DE" sz="28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Prüfung folgender Themen: </a:t>
            </a:r>
            <a:endParaRPr lang="de-DE" altLang="de-DE" sz="2800" b="1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b="1" dirty="0">
                <a:latin typeface="Arial" panose="020B0604020202020204" pitchFamily="34" charset="0"/>
                <a:cs typeface="ＭＳ Ｐゴシック" panose="020B0600070205080204" pitchFamily="34" charset="-128"/>
              </a:rPr>
              <a:t>Erstversorgung/Rahmenvertrag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b="1" dirty="0">
                <a:latin typeface="Arial" panose="020B0604020202020204" pitchFamily="34" charset="0"/>
                <a:cs typeface="ＭＳ Ｐゴシック" panose="020B0600070205080204" pitchFamily="34" charset="-128"/>
              </a:rPr>
              <a:t>Vorbereitung der Erstellung eines „Kulturgutkatasters“  </a:t>
            </a: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  <a:sym typeface="Wingdings" panose="05000000000000000000" pitchFamily="2" charset="2"/>
              </a:rPr>
              <a:t> das sind: </a:t>
            </a: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Kontaktdaten u.a. für Helfer bei der Bergung und Erstversorgung; Aufbau soll in 2023 erfolgen, u.a. durch Mitarbeit im „BKS-Portal“ (</a:t>
            </a: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  <a:hlinkClick r:id="rId2"/>
              </a:rPr>
              <a:t>https://bks-portal.rlp.de/</a:t>
            </a: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altLang="de-DE" sz="2800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pPr marL="0" lvl="1" indent="0">
              <a:spcBef>
                <a:spcPts val="1400"/>
              </a:spcBef>
            </a:pPr>
            <a:r>
              <a:rPr lang="de-DE" altLang="de-DE" sz="2500" dirty="0">
                <a:solidFill>
                  <a:schemeClr val="accent3"/>
                </a:solidFill>
                <a:latin typeface="Arial" panose="020B0604020202020204" pitchFamily="34" charset="0"/>
                <a:ea typeface="ＭＳ Ｐゴシック" pitchFamily="-107" charset="-128"/>
                <a:cs typeface="ＭＳ Ｐゴシック" panose="020B0600070205080204" pitchFamily="34" charset="-128"/>
              </a:rPr>
              <a:t> 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4729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4" y="438150"/>
            <a:ext cx="6701942" cy="923925"/>
          </a:xfrm>
        </p:spPr>
        <p:txBody>
          <a:bodyPr/>
          <a:lstStyle/>
          <a:p>
            <a:r>
              <a:rPr lang="de-DE" b="1" cap="none" dirty="0"/>
              <a:t>Aufgaben der AG</a:t>
            </a:r>
            <a:br>
              <a:rPr lang="de-DE" b="1" cap="none" dirty="0"/>
            </a:br>
            <a:r>
              <a:rPr lang="de-DE" b="1" cap="none" dirty="0"/>
              <a:t>landesweite Notfallplanung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b="1" dirty="0">
                <a:latin typeface="Arial" panose="020B0604020202020204" pitchFamily="34" charset="0"/>
                <a:cs typeface="ＭＳ Ｐゴシック" panose="020B0600070205080204" pitchFamily="34" charset="-128"/>
              </a:rPr>
              <a:t>Vorbereitung der Beschaffung von „Großgeräten“ </a:t>
            </a: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(nach den Mustern des Kölner Containers und des Thüringer LKW, dazu einen Transporter) für die </a:t>
            </a:r>
            <a:r>
              <a:rPr lang="de-DE" altLang="de-DE" sz="2800" dirty="0" err="1">
                <a:latin typeface="Arial" panose="020B0604020202020204" pitchFamily="34" charset="0"/>
                <a:cs typeface="ＭＳ Ｐゴシック" panose="020B0600070205080204" pitchFamily="34" charset="-128"/>
              </a:rPr>
              <a:t>Erstver-sorgung</a:t>
            </a: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 bei größeren Notfällen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Überlegungen zur Bildung eines Netzwerkes für einen </a:t>
            </a:r>
            <a:r>
              <a:rPr lang="de-DE" altLang="de-DE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landesweit einheitlichen Notfallverbund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Erstes </a:t>
            </a:r>
            <a:r>
              <a:rPr lang="de-DE" altLang="de-DE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Treffen</a:t>
            </a:r>
            <a:r>
              <a:rPr lang="de-DE" altLang="de-DE" sz="2800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bestehender lokaler Verbünde mit weiteren Fachleuten am 22.9.2022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9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VIELEN DANK FÜR IHRE AUFMERKSAMKEIT!</a:t>
            </a:r>
          </a:p>
        </p:txBody>
      </p:sp>
      <p:sp>
        <p:nvSpPr>
          <p:cNvPr id="63491" name="Inhaltsplatzhalt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48588" cy="2338388"/>
          </a:xfrm>
        </p:spPr>
        <p:txBody>
          <a:bodyPr/>
          <a:lstStyle/>
          <a:p>
            <a:pPr indent="0" algn="ctr">
              <a:spcBef>
                <a:spcPct val="0"/>
              </a:spcBef>
            </a:pPr>
            <a:r>
              <a:rPr lang="de-DE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Rückfragen gerne an </a:t>
            </a:r>
            <a:r>
              <a:rPr lang="de-DE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  <a:hlinkClick r:id="rId2"/>
              </a:rPr>
              <a:t>gerlach@lbz-rlp.de</a:t>
            </a:r>
            <a:r>
              <a:rPr lang="de-DE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oder an </a:t>
            </a:r>
            <a:r>
              <a:rPr lang="de-DE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  <a:hlinkClick r:id="rId3"/>
              </a:rPr>
              <a:t>lbe@lbz-rlp.de</a:t>
            </a:r>
            <a:r>
              <a:rPr lang="de-DE" altLang="de-DE" b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</a:p>
          <a:p>
            <a:pPr indent="0">
              <a:spcBef>
                <a:spcPct val="0"/>
              </a:spcBef>
            </a:pP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indent="0">
              <a:spcBef>
                <a:spcPct val="0"/>
              </a:spcBef>
            </a:pP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indent="0">
              <a:spcBef>
                <a:spcPct val="0"/>
              </a:spcBef>
            </a:pP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3"/>
          <p:cNvSpPr>
            <a:spLocks noGrp="1"/>
          </p:cNvSpPr>
          <p:nvPr>
            <p:ph type="title"/>
          </p:nvPr>
        </p:nvSpPr>
        <p:spPr>
          <a:xfrm>
            <a:off x="690563" y="2592388"/>
            <a:ext cx="7734300" cy="1871662"/>
          </a:xfrm>
        </p:spPr>
        <p:txBody>
          <a:bodyPr/>
          <a:lstStyle/>
          <a:p>
            <a:pPr algn="ctr">
              <a:buFont typeface="+mj-lt" charset="0"/>
              <a:buNone/>
            </a:pPr>
            <a:br>
              <a:rPr altLang="de-DE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Flutkatastrophe Ahrtal 2021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0285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Rückblick Ahrtal 2021</a:t>
            </a:r>
          </a:p>
        </p:txBody>
      </p:sp>
      <p:sp>
        <p:nvSpPr>
          <p:cNvPr id="2253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altLang="de-DE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„Seelenbuch“ (Schützenmuseum Ahrweiler)</a:t>
            </a:r>
          </a:p>
          <a:p>
            <a:pPr marL="0" indent="0"/>
            <a:endParaRPr lang="de-DE" altLang="de-DE" sz="1400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48880"/>
            <a:ext cx="5003475" cy="401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94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Rückblick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LBE bekam vom MFFKI die Aufgabe der Koordination der Maßnahmen zum Kultur-     </a:t>
            </a:r>
            <a:r>
              <a:rPr lang="de-DE" altLang="de-DE" sz="2800" dirty="0" err="1">
                <a:latin typeface="Arial" panose="020B0604020202020204" pitchFamily="34" charset="0"/>
                <a:cs typeface="ＭＳ Ｐゴシック" panose="020B0600070205080204" pitchFamily="34" charset="-128"/>
              </a:rPr>
              <a:t>gutschutz</a:t>
            </a:r>
            <a:endParaRPr lang="de-DE" altLang="de-DE" sz="2800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Hilfsangebote aus Sachsen, Thüringen, Sachsen-Anhalt und Brandenburg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Einsatz des Kölner Notfallcontainers und      des Notfall-LKWs aus Thüringen beim       Stadtmuseum Ahrweiler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283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Rückblick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LBE: „im Hintergrund“ Koordination und Organisation von Rettungsmaßnahmen in enger Zusammenarbeit mit dem Museums-verband und der Landesarchivverwaltung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</a:rPr>
              <a:t>ein Einsatz der LBE vor Ort </a:t>
            </a:r>
            <a:r>
              <a:rPr lang="de-DE" sz="2800" dirty="0"/>
              <a:t>                      (Pfarrhaus Ahrweiler)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</a:rPr>
              <a:t>Zusammenfassung: keine wiss. Bibliothek betroffen, Museen z.T. (bes. verheerende Stadtmuseum Ahrweiler), Archive z.T. </a:t>
            </a:r>
          </a:p>
        </p:txBody>
      </p:sp>
    </p:spTree>
    <p:extLst>
      <p:ext uri="{BB962C8B-B14F-4D97-AF65-F5344CB8AC3E}">
        <p14:creationId xmlns:p14="http://schemas.microsoft.com/office/powerpoint/2010/main" val="344743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76673"/>
            <a:ext cx="6052789" cy="936103"/>
          </a:xfrm>
        </p:spPr>
        <p:txBody>
          <a:bodyPr/>
          <a:lstStyle/>
          <a:p>
            <a:b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Rückblick – Archiv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85800" y="2204864"/>
            <a:ext cx="7739063" cy="42483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recht wenige Archive betroffen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</a:rPr>
              <a:t>Kapazitäten Tiefkühlmöglichkeiten (Gefriertrocknung</a:t>
            </a:r>
            <a:r>
              <a:rPr lang="de-DE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Arial" panose="020B0604020202020204" pitchFamily="34" charset="0"/>
              </a:rPr>
              <a:t>Registraturgut</a:t>
            </a:r>
            <a:r>
              <a:rPr lang="de-DE" sz="2800" dirty="0">
                <a:latin typeface="Arial" panose="020B0604020202020204" pitchFamily="34" charset="0"/>
              </a:rPr>
              <a:t> geschädigt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</a:rPr>
              <a:t>Verantwortung für das Schriftgut – Kommunale Pflichtaufgabe </a:t>
            </a:r>
          </a:p>
        </p:txBody>
      </p:sp>
    </p:spTree>
    <p:extLst>
      <p:ext uri="{BB962C8B-B14F-4D97-AF65-F5344CB8AC3E}">
        <p14:creationId xmlns:p14="http://schemas.microsoft.com/office/powerpoint/2010/main" val="390352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Evaluierung/Probleme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Kontakt zu den Katastrophenstäben gab            es nicht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fehlende bzw. unzureichende Informations-     </a:t>
            </a:r>
            <a:r>
              <a:rPr lang="de-DE" sz="2800" dirty="0" err="1"/>
              <a:t>wege</a:t>
            </a:r>
            <a:r>
              <a:rPr lang="de-DE" sz="2800" dirty="0"/>
              <a:t>, bes. zu den sonstigen Einsatzkräften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Notfallverbünde zu schwach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fehlende Ausstattung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fehlende Kenntnisse über Aufbewahrungs- </a:t>
            </a:r>
            <a:r>
              <a:rPr lang="de-DE" sz="2800" dirty="0" err="1"/>
              <a:t>situation</a:t>
            </a:r>
            <a:r>
              <a:rPr lang="de-DE" sz="2800" dirty="0"/>
              <a:t> vor Ort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431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de-DE" dirty="0"/>
            </a:br>
            <a:r>
              <a:rPr lang="de-DE" dirty="0"/>
              <a:t>Säulen der Notfallvorsorge 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7401479"/>
      </p:ext>
    </p:extLst>
  </p:cSld>
  <p:clrMapOvr>
    <a:masterClrMapping/>
  </p:clrMapOvr>
</p:sld>
</file>

<file path=ppt/theme/theme1.xml><?xml version="1.0" encoding="utf-8"?>
<a:theme xmlns:a="http://schemas.openxmlformats.org/drawingml/2006/main" name="Aufzählung Standart">
  <a:themeElements>
    <a:clrScheme name="LBZ-Farbschema">
      <a:dk1>
        <a:sysClr val="windowText" lastClr="000000"/>
      </a:dk1>
      <a:lt1>
        <a:sysClr val="window" lastClr="FFFFFF"/>
      </a:lt1>
      <a:dk2>
        <a:srgbClr val="871D33"/>
      </a:dk2>
      <a:lt2>
        <a:srgbClr val="FFFFFF"/>
      </a:lt2>
      <a:accent1>
        <a:srgbClr val="871D33"/>
      </a:accent1>
      <a:accent2>
        <a:srgbClr val="386090"/>
      </a:accent2>
      <a:accent3>
        <a:srgbClr val="0F2136"/>
      </a:accent3>
      <a:accent4>
        <a:srgbClr val="3D7417"/>
      </a:accent4>
      <a:accent5>
        <a:srgbClr val="C3591B"/>
      </a:accent5>
      <a:accent6>
        <a:srgbClr val="441360"/>
      </a:accent6>
      <a:hlink>
        <a:srgbClr val="000000"/>
      </a:hlink>
      <a:folHlink>
        <a:srgbClr val="8E8E8E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zählung Standart 1">
        <a:dk1>
          <a:srgbClr val="000000"/>
        </a:dk1>
        <a:lt1>
          <a:srgbClr val="FFFFFF"/>
        </a:lt1>
        <a:dk2>
          <a:srgbClr val="871D33"/>
        </a:dk2>
        <a:lt2>
          <a:srgbClr val="2D2015"/>
        </a:lt2>
        <a:accent1>
          <a:srgbClr val="F6D1C6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FAE5DF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_LBZ_2017.potx.pptx" id="{C1CD68F9-02DB-40BB-882D-04BC86069C20}" vid="{4C7BA1F6-7EF5-4BE2-B3ED-949B5D53007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FOLIENMASTER_LBZ_2017</Template>
  <TotalTime>0</TotalTime>
  <Words>778</Words>
  <Application>Microsoft Office PowerPoint</Application>
  <PresentationFormat>Bildschirmpräsentation (4:3)</PresentationFormat>
  <Paragraphs>128</Paragraphs>
  <Slides>25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Bliss Regular</vt:lpstr>
      <vt:lpstr>Wingdings</vt:lpstr>
      <vt:lpstr>Aufzählung Standart</vt:lpstr>
      <vt:lpstr>Landesweite Notfallplanung Wo steht RLP bei der Vorsorge für den Schutz des Kulturgutes?   </vt:lpstr>
      <vt:lpstr>Gliederung </vt:lpstr>
      <vt:lpstr> Flutkatastrophe Ahrtal 2021</vt:lpstr>
      <vt:lpstr>Rückblick Ahrtal 2021</vt:lpstr>
      <vt:lpstr>Rückblick</vt:lpstr>
      <vt:lpstr>Rückblick</vt:lpstr>
      <vt:lpstr>  Rückblick – Archiv</vt:lpstr>
      <vt:lpstr>Evaluierung/Probleme </vt:lpstr>
      <vt:lpstr> Säulen der Notfallvorsorge  </vt:lpstr>
      <vt:lpstr>Säulen der Notfallvorsorge</vt:lpstr>
      <vt:lpstr> Einrichtungsebene </vt:lpstr>
      <vt:lpstr>Einrichtungsebene </vt:lpstr>
      <vt:lpstr>Angebot der LBE </vt:lpstr>
      <vt:lpstr>LBE-Notfallset</vt:lpstr>
      <vt:lpstr>LBE-Notfallset Inhalt:  Bsp. Box 1 (PSA) </vt:lpstr>
      <vt:lpstr> Regionale Ebene</vt:lpstr>
      <vt:lpstr>Notfallverbünde RLP </vt:lpstr>
      <vt:lpstr>Notfallverbünde RLP </vt:lpstr>
      <vt:lpstr> Landesweite Ebene</vt:lpstr>
      <vt:lpstr>Landesweite Ebene </vt:lpstr>
      <vt:lpstr>Landesweite Ebene </vt:lpstr>
      <vt:lpstr>                                                      Projekt landesweite Notfallvorsorge</vt:lpstr>
      <vt:lpstr>Aufgaben der AG landesweite Notfallplanung </vt:lpstr>
      <vt:lpstr>Aufgaben der AG landesweite Notfallplanung </vt:lpstr>
      <vt:lpstr>VIELEN DANK FÜR IHRE AUFMERKSAMKEIT!</vt:lpstr>
    </vt:vector>
  </TitlesOfParts>
  <Manager/>
  <Company>Landesbibliothekszentrum Rheinland-Pfalz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</dc:title>
  <dc:subject/>
  <dc:creator>Bernhardt, Denise</dc:creator>
  <cp:keywords/>
  <dc:description/>
  <cp:lastModifiedBy>Kost-Mahle, Arlett</cp:lastModifiedBy>
  <cp:revision>93</cp:revision>
  <cp:lastPrinted>2023-04-11T13:52:50Z</cp:lastPrinted>
  <dcterms:created xsi:type="dcterms:W3CDTF">2020-06-05T10:24:40Z</dcterms:created>
  <dcterms:modified xsi:type="dcterms:W3CDTF">2023-05-02T09:06:53Z</dcterms:modified>
  <cp:category/>
</cp:coreProperties>
</file>